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3"/>
    <p:sldId id="262" r:id="rId4"/>
    <p:sldId id="257" r:id="rId5"/>
    <p:sldId id="264" r:id="rId6"/>
    <p:sldId id="271" r:id="rId7"/>
    <p:sldId id="263" r:id="rId8"/>
    <p:sldId id="266" r:id="rId9"/>
    <p:sldId id="278" r:id="rId10"/>
    <p:sldId id="281" r:id="rId11"/>
    <p:sldId id="265" r:id="rId12"/>
    <p:sldId id="260" r:id="rId13"/>
    <p:sldId id="275" r:id="rId14"/>
    <p:sldId id="261" r:id="rId15"/>
  </p:sldIdLst>
  <p:sldSz cx="12192000" cy="6858000"/>
  <p:notesSz cx="6858000" cy="9144000"/>
  <p:embeddedFontLst>
    <p:embeddedFont>
      <p:font typeface="思源黑体 Light" panose="020B0300000000000000" pitchFamily="34" charset="-122"/>
      <p:regular r:id="rId20"/>
    </p:embeddedFont>
    <p:embeddedFont>
      <p:font typeface="等线" panose="02010600030101010101" charset="-122"/>
      <p:regular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577"/>
    <a:srgbClr val="86D594"/>
    <a:srgbClr val="0C402F"/>
    <a:srgbClr val="A4E0AE"/>
    <a:srgbClr val="CBEDD1"/>
    <a:srgbClr val="D1F298"/>
    <a:srgbClr val="EBF9D3"/>
    <a:srgbClr val="DEF6B4"/>
    <a:srgbClr val="B6EA58"/>
    <a:srgbClr val="E0F6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2.xml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fld id="{746BAF3D-B0A8-4022-944E-7A5F137EAA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fld id="{37AA8F46-DE62-44FA-9A8D-154F25BD976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Bold" panose="020B0800000000000000" pitchFamily="34" charset="-122"/>
        <a:ea typeface="思源黑体 Bold" panose="020B08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Bold" panose="020B0800000000000000" pitchFamily="34" charset="-122"/>
        <a:ea typeface="思源黑体 Bold" panose="020B08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Bold" panose="020B0800000000000000" pitchFamily="34" charset="-122"/>
        <a:ea typeface="思源黑体 Bold" panose="020B08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Bold" panose="020B0800000000000000" pitchFamily="34" charset="-122"/>
        <a:ea typeface="思源黑体 Bold" panose="020B08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Bold" panose="020B0800000000000000" pitchFamily="34" charset="-122"/>
        <a:ea typeface="思源黑体 Bold" panose="020B08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fld id="{E762E2C0-CDA1-4396-9FE8-700F7CC392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defRPr>
            </a:lvl1pPr>
          </a:lstStyle>
          <a:p>
            <a:fld id="{DB99A71C-AB75-4DB3-99C2-9D87F255A98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Light" panose="020B0300000000000000" pitchFamily="34" charset="-122"/>
          <a:ea typeface="思源黑体 Light" panose="020B03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Bold" panose="020B0800000000000000" pitchFamily="34" charset="-122"/>
          <a:ea typeface="思源黑体 Bold" panose="020B08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Bold" panose="020B0800000000000000" pitchFamily="34" charset="-122"/>
          <a:ea typeface="思源黑体 Bold" panose="020B08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Bold" panose="020B0800000000000000" pitchFamily="34" charset="-122"/>
          <a:ea typeface="思源黑体 Bold" panose="020B08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Bold" panose="020B0800000000000000" pitchFamily="34" charset="-122"/>
          <a:ea typeface="思源黑体 Bold" panose="020B08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Bold" panose="020B0800000000000000" pitchFamily="34" charset="-122"/>
          <a:ea typeface="思源黑体 Bold" panose="020B08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596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635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1500" y="2163770"/>
            <a:ext cx="11231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COVID-19</a:t>
            </a:r>
            <a:r>
              <a:rPr lang="zh-CN" altLang="en-US" sz="60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疫情的数据爬虫</a:t>
            </a:r>
            <a:r>
              <a:rPr lang="en-US" altLang="zh-CN" sz="60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+</a:t>
            </a:r>
            <a:r>
              <a:rPr lang="zh-CN" altLang="en-US" sz="60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可视化</a:t>
            </a:r>
            <a:endParaRPr lang="zh-CN" altLang="en-US" sz="60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254250" y="3204354"/>
            <a:ext cx="7683500" cy="0"/>
          </a:xfrm>
          <a:prstGeom prst="line">
            <a:avLst/>
          </a:prstGeom>
          <a:ln>
            <a:solidFill>
              <a:srgbClr val="86D5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183765" y="3310890"/>
            <a:ext cx="158305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组长：李润博</a:t>
            </a:r>
            <a:endParaRPr lang="zh-CN" altLang="en-US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成员：张轶童</a:t>
            </a:r>
            <a:endParaRPr lang="zh-CN" altLang="en-US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</a:t>
            </a:r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田宝文</a:t>
            </a:r>
            <a:endParaRPr lang="zh-CN" altLang="en-US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</a:t>
            </a:r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姜</a:t>
            </a: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</a:t>
            </a:r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昆</a:t>
            </a:r>
            <a:endParaRPr lang="zh-CN" altLang="en-US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</a:t>
            </a:r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雷少华</a:t>
            </a:r>
            <a:endParaRPr lang="zh-CN" altLang="en-US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32" b="19032"/>
          <a:stretch>
            <a:fillRect/>
          </a:stretch>
        </p:blipFill>
        <p:spPr>
          <a:xfrm>
            <a:off x="0" y="0"/>
            <a:ext cx="12195613" cy="6857998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5034" y="723373"/>
            <a:ext cx="940193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0">
                <a:solidFill>
                  <a:srgbClr val="86D594">
                    <a:alpha val="50000"/>
                  </a:srgb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OUR TEAM</a:t>
            </a:r>
            <a:endParaRPr lang="zh-CN" altLang="en-US" sz="15000">
              <a:solidFill>
                <a:srgbClr val="86D594">
                  <a:alpha val="50000"/>
                </a:srgbClr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398905" y="3124200"/>
            <a:ext cx="9398000" cy="1893570"/>
            <a:chOff x="1397000" y="4520596"/>
            <a:chExt cx="9398000" cy="1336307"/>
          </a:xfrm>
        </p:grpSpPr>
        <p:sp>
          <p:nvSpPr>
            <p:cNvPr id="42" name="文本框 41"/>
            <p:cNvSpPr txBox="1"/>
            <p:nvPr/>
          </p:nvSpPr>
          <p:spPr>
            <a:xfrm>
              <a:off x="1809739" y="4520596"/>
              <a:ext cx="868680" cy="259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李</a:t>
              </a:r>
              <a:r>
                <a: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润博</a:t>
              </a:r>
              <a:endPara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397000" y="4556784"/>
              <a:ext cx="9398000" cy="1300119"/>
              <a:chOff x="1397000" y="4556784"/>
              <a:chExt cx="9398000" cy="1300119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3734696" y="4561229"/>
                <a:ext cx="868680" cy="259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田宝</a:t>
                </a:r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文</a:t>
                </a:r>
                <a:endPara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5659651" y="4561229"/>
                <a:ext cx="868680" cy="259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张轶</a:t>
                </a:r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童</a:t>
                </a:r>
                <a:endPara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7698908" y="4561229"/>
                <a:ext cx="640080" cy="259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姜</a:t>
                </a:r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昆</a:t>
                </a:r>
                <a:endPara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9510835" y="4556784"/>
                <a:ext cx="868680" cy="259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800">
                    <a:solidFill>
                      <a:srgbClr val="86D594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雷少华</a:t>
                </a:r>
                <a:endParaRPr lang="zh-CN" altLang="en-US" sz="18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3" name="矩形: 圆角 2"/>
              <p:cNvSpPr/>
              <p:nvPr/>
            </p:nvSpPr>
            <p:spPr>
              <a:xfrm>
                <a:off x="1397000" y="4962653"/>
                <a:ext cx="1700138" cy="894250"/>
              </a:xfrm>
              <a:prstGeom prst="roundRect">
                <a:avLst/>
              </a:prstGeom>
              <a:noFill/>
              <a:ln>
                <a:solidFill>
                  <a:srgbClr val="86D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509395" y="5007634"/>
                <a:ext cx="1395730" cy="346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代码编写</a:t>
                </a:r>
                <a:endParaRPr lang="zh-CN" altLang="en-US" sz="200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3" name="矩形: 圆角 22"/>
              <p:cNvSpPr/>
              <p:nvPr/>
            </p:nvSpPr>
            <p:spPr>
              <a:xfrm>
                <a:off x="3315974" y="4962653"/>
                <a:ext cx="1700138" cy="894250"/>
              </a:xfrm>
              <a:prstGeom prst="roundRect">
                <a:avLst/>
              </a:prstGeom>
              <a:noFill/>
              <a:ln>
                <a:solidFill>
                  <a:srgbClr val="86D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3504700" y="5007902"/>
                <a:ext cx="1322685" cy="346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代码编写</a:t>
                </a:r>
                <a:endParaRPr lang="zh-CN" altLang="en-US" sz="200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6" name="矩形: 圆角 25"/>
              <p:cNvSpPr/>
              <p:nvPr/>
            </p:nvSpPr>
            <p:spPr>
              <a:xfrm>
                <a:off x="5250711" y="4962653"/>
                <a:ext cx="1700138" cy="894250"/>
              </a:xfrm>
              <a:prstGeom prst="roundRect">
                <a:avLst/>
              </a:prstGeom>
              <a:noFill/>
              <a:ln>
                <a:solidFill>
                  <a:srgbClr val="86D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5439437" y="5007901"/>
                <a:ext cx="1322685" cy="346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代码编写</a:t>
                </a:r>
                <a:endParaRPr lang="zh-CN" altLang="en-US" sz="200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34" name="矩形: 圆角 33"/>
              <p:cNvSpPr/>
              <p:nvPr/>
            </p:nvSpPr>
            <p:spPr>
              <a:xfrm>
                <a:off x="7165886" y="4962653"/>
                <a:ext cx="1700138" cy="894250"/>
              </a:xfrm>
              <a:prstGeom prst="roundRect">
                <a:avLst/>
              </a:prstGeom>
              <a:noFill/>
              <a:ln>
                <a:solidFill>
                  <a:srgbClr val="86D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7354612" y="5007900"/>
                <a:ext cx="1322685" cy="346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项目报告</a:t>
                </a:r>
                <a:endParaRPr lang="zh-CN" altLang="en-US" sz="200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55" name="矩形: 圆角 54"/>
              <p:cNvSpPr/>
              <p:nvPr/>
            </p:nvSpPr>
            <p:spPr>
              <a:xfrm>
                <a:off x="9094862" y="4962653"/>
                <a:ext cx="1700138" cy="894250"/>
              </a:xfrm>
              <a:prstGeom prst="roundRect">
                <a:avLst/>
              </a:prstGeom>
              <a:noFill/>
              <a:ln>
                <a:solidFill>
                  <a:srgbClr val="86D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9282561" y="5007899"/>
                <a:ext cx="1322685" cy="346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PPT</a:t>
                </a:r>
                <a:r>
                  <a:rPr lang="zh-CN" altLang="en-US" sz="2000">
                    <a:solidFill>
                      <a:schemeClr val="bg1"/>
                    </a:solidFill>
                    <a:latin typeface="思源黑体 Bold" panose="020B0800000000000000" pitchFamily="34" charset="-122"/>
                    <a:ea typeface="思源黑体 Bold" panose="020B0800000000000000" pitchFamily="34" charset="-122"/>
                  </a:rPr>
                  <a:t>撰写</a:t>
                </a:r>
                <a:endParaRPr lang="zh-CN" altLang="en-US" sz="200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08" r="19032" b="24"/>
          <a:stretch>
            <a:fillRect/>
          </a:stretch>
        </p:blipFill>
        <p:spPr>
          <a:xfrm>
            <a:off x="0" y="1"/>
            <a:ext cx="12192001" cy="6855968"/>
          </a:xfrm>
          <a:custGeom>
            <a:avLst/>
            <a:gdLst>
              <a:gd name="connsiteX0" fmla="*/ 0 w 9871587"/>
              <a:gd name="connsiteY0" fmla="*/ 0 h 5551122"/>
              <a:gd name="connsiteX1" fmla="*/ 9871587 w 9871587"/>
              <a:gd name="connsiteY1" fmla="*/ 0 h 5551122"/>
              <a:gd name="connsiteX2" fmla="*/ 9871587 w 9871587"/>
              <a:gd name="connsiteY2" fmla="*/ 5551122 h 5551122"/>
              <a:gd name="connsiteX3" fmla="*/ 0 w 9871587"/>
              <a:gd name="connsiteY3" fmla="*/ 5551122 h 555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2">
                <a:moveTo>
                  <a:pt x="0" y="0"/>
                </a:moveTo>
                <a:lnTo>
                  <a:pt x="9871587" y="0"/>
                </a:lnTo>
                <a:lnTo>
                  <a:pt x="9871587" y="5551122"/>
                </a:lnTo>
                <a:lnTo>
                  <a:pt x="0" y="5551122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94544" y="2247900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</a:t>
            </a:r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信息</a:t>
            </a:r>
            <a:endParaRPr lang="zh-CN" altLang="en-US" sz="4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303351" y="1782394"/>
            <a:ext cx="303801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800">
                <a:solidFill>
                  <a:srgbClr val="86D594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04</a:t>
            </a:r>
            <a:endParaRPr lang="zh-CN" altLang="en-US" sz="20800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3962" y="3275112"/>
            <a:ext cx="5042441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各项目平台、软件和</a:t>
            </a: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地址</a:t>
            </a:r>
            <a:endParaRPr lang="zh-CN" altLang="en-US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08" r="19032" b="24"/>
          <a:stretch>
            <a:fillRect/>
          </a:stretch>
        </p:blipFill>
        <p:spPr>
          <a:xfrm>
            <a:off x="0" y="1"/>
            <a:ext cx="12192001" cy="6855968"/>
          </a:xfrm>
          <a:custGeom>
            <a:avLst/>
            <a:gdLst>
              <a:gd name="connsiteX0" fmla="*/ 0 w 9871587"/>
              <a:gd name="connsiteY0" fmla="*/ 0 h 5551122"/>
              <a:gd name="connsiteX1" fmla="*/ 9871587 w 9871587"/>
              <a:gd name="connsiteY1" fmla="*/ 0 h 5551122"/>
              <a:gd name="connsiteX2" fmla="*/ 9871587 w 9871587"/>
              <a:gd name="connsiteY2" fmla="*/ 5551122 h 5551122"/>
              <a:gd name="connsiteX3" fmla="*/ 0 w 9871587"/>
              <a:gd name="connsiteY3" fmla="*/ 5551122 h 555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2">
                <a:moveTo>
                  <a:pt x="0" y="0"/>
                </a:moveTo>
                <a:lnTo>
                  <a:pt x="9871587" y="0"/>
                </a:lnTo>
                <a:lnTo>
                  <a:pt x="9871587" y="5551122"/>
                </a:lnTo>
                <a:lnTo>
                  <a:pt x="0" y="5551122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-1397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47360" y="1413247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36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信息</a:t>
            </a:r>
            <a:endParaRPr lang="zh-CN" altLang="en-US" sz="36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921695" y="4355772"/>
            <a:ext cx="4681220" cy="1089025"/>
            <a:chOff x="6743260" y="4355772"/>
            <a:chExt cx="4681220" cy="1089025"/>
          </a:xfrm>
        </p:grpSpPr>
        <p:sp>
          <p:nvSpPr>
            <p:cNvPr id="26" name="矩形: 圆角 25"/>
            <p:cNvSpPr/>
            <p:nvPr/>
          </p:nvSpPr>
          <p:spPr>
            <a:xfrm rot="5400000">
              <a:off x="8540310" y="2560627"/>
              <a:ext cx="1087120" cy="4681220"/>
            </a:xfrm>
            <a:prstGeom prst="roundRect">
              <a:avLst>
                <a:gd name="adj" fmla="val 1366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 rot="5400000">
              <a:off x="6679107" y="4419925"/>
              <a:ext cx="1086950" cy="958644"/>
            </a:xfrm>
            <a:custGeom>
              <a:avLst/>
              <a:gdLst>
                <a:gd name="connsiteX0" fmla="*/ 0 w 1086950"/>
                <a:gd name="connsiteY0" fmla="*/ 810091 h 958644"/>
                <a:gd name="connsiteX1" fmla="*/ 0 w 1086950"/>
                <a:gd name="connsiteY1" fmla="*/ 0 h 958644"/>
                <a:gd name="connsiteX2" fmla="*/ 1086950 w 1086950"/>
                <a:gd name="connsiteY2" fmla="*/ 0 h 958644"/>
                <a:gd name="connsiteX3" fmla="*/ 1086950 w 1086950"/>
                <a:gd name="connsiteY3" fmla="*/ 810091 h 958644"/>
                <a:gd name="connsiteX4" fmla="*/ 938397 w 1086950"/>
                <a:gd name="connsiteY4" fmla="*/ 958644 h 958644"/>
                <a:gd name="connsiteX5" fmla="*/ 148553 w 1086950"/>
                <a:gd name="connsiteY5" fmla="*/ 958644 h 958644"/>
                <a:gd name="connsiteX6" fmla="*/ 0 w 1086950"/>
                <a:gd name="connsiteY6" fmla="*/ 810091 h 95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950" h="958644">
                  <a:moveTo>
                    <a:pt x="0" y="810091"/>
                  </a:moveTo>
                  <a:lnTo>
                    <a:pt x="0" y="0"/>
                  </a:lnTo>
                  <a:lnTo>
                    <a:pt x="1086950" y="0"/>
                  </a:lnTo>
                  <a:lnTo>
                    <a:pt x="1086950" y="810091"/>
                  </a:lnTo>
                  <a:cubicBezTo>
                    <a:pt x="1086950" y="892135"/>
                    <a:pt x="1020441" y="958644"/>
                    <a:pt x="938397" y="958644"/>
                  </a:cubicBezTo>
                  <a:lnTo>
                    <a:pt x="148553" y="958644"/>
                  </a:lnTo>
                  <a:cubicBezTo>
                    <a:pt x="66509" y="958644"/>
                    <a:pt x="0" y="892135"/>
                    <a:pt x="0" y="810091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77643" y="4305607"/>
            <a:ext cx="4771098" cy="1139147"/>
            <a:chOff x="677643" y="4305607"/>
            <a:chExt cx="4771098" cy="1139147"/>
          </a:xfrm>
        </p:grpSpPr>
        <p:sp>
          <p:nvSpPr>
            <p:cNvPr id="25" name="矩形: 圆角 24"/>
            <p:cNvSpPr/>
            <p:nvPr/>
          </p:nvSpPr>
          <p:spPr>
            <a:xfrm rot="5400000">
              <a:off x="3011208" y="3007221"/>
              <a:ext cx="1086950" cy="3788115"/>
            </a:xfrm>
            <a:prstGeom prst="roundRect">
              <a:avLst>
                <a:gd name="adj" fmla="val 1366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 rot="5400000">
              <a:off x="613490" y="4369760"/>
              <a:ext cx="1086950" cy="958644"/>
            </a:xfrm>
            <a:custGeom>
              <a:avLst/>
              <a:gdLst>
                <a:gd name="connsiteX0" fmla="*/ 0 w 1086950"/>
                <a:gd name="connsiteY0" fmla="*/ 810091 h 958644"/>
                <a:gd name="connsiteX1" fmla="*/ 0 w 1086950"/>
                <a:gd name="connsiteY1" fmla="*/ 0 h 958644"/>
                <a:gd name="connsiteX2" fmla="*/ 1086950 w 1086950"/>
                <a:gd name="connsiteY2" fmla="*/ 0 h 958644"/>
                <a:gd name="connsiteX3" fmla="*/ 1086950 w 1086950"/>
                <a:gd name="connsiteY3" fmla="*/ 810091 h 958644"/>
                <a:gd name="connsiteX4" fmla="*/ 938397 w 1086950"/>
                <a:gd name="connsiteY4" fmla="*/ 958644 h 958644"/>
                <a:gd name="connsiteX5" fmla="*/ 148553 w 1086950"/>
                <a:gd name="connsiteY5" fmla="*/ 958644 h 958644"/>
                <a:gd name="connsiteX6" fmla="*/ 0 w 1086950"/>
                <a:gd name="connsiteY6" fmla="*/ 810091 h 95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950" h="958644">
                  <a:moveTo>
                    <a:pt x="0" y="810091"/>
                  </a:moveTo>
                  <a:lnTo>
                    <a:pt x="0" y="0"/>
                  </a:lnTo>
                  <a:lnTo>
                    <a:pt x="1086950" y="0"/>
                  </a:lnTo>
                  <a:lnTo>
                    <a:pt x="1086950" y="810091"/>
                  </a:lnTo>
                  <a:cubicBezTo>
                    <a:pt x="1086950" y="892135"/>
                    <a:pt x="1020441" y="958644"/>
                    <a:pt x="938397" y="958644"/>
                  </a:cubicBezTo>
                  <a:lnTo>
                    <a:pt x="148553" y="958644"/>
                  </a:lnTo>
                  <a:cubicBezTo>
                    <a:pt x="66509" y="958644"/>
                    <a:pt x="0" y="892135"/>
                    <a:pt x="0" y="810091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21500" y="2663190"/>
            <a:ext cx="4681220" cy="1089025"/>
            <a:chOff x="6743260" y="2663311"/>
            <a:chExt cx="4746967" cy="1088855"/>
          </a:xfrm>
        </p:grpSpPr>
        <p:sp>
          <p:nvSpPr>
            <p:cNvPr id="24" name="矩形: 圆角 23"/>
            <p:cNvSpPr/>
            <p:nvPr/>
          </p:nvSpPr>
          <p:spPr>
            <a:xfrm rot="5400000">
              <a:off x="9052694" y="1312728"/>
              <a:ext cx="1086950" cy="3788115"/>
            </a:xfrm>
            <a:prstGeom prst="roundRect">
              <a:avLst>
                <a:gd name="adj" fmla="val 1366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 rot="5400000">
              <a:off x="6679107" y="2729369"/>
              <a:ext cx="1086950" cy="958644"/>
            </a:xfrm>
            <a:custGeom>
              <a:avLst/>
              <a:gdLst>
                <a:gd name="connsiteX0" fmla="*/ 0 w 1086950"/>
                <a:gd name="connsiteY0" fmla="*/ 810091 h 958644"/>
                <a:gd name="connsiteX1" fmla="*/ 0 w 1086950"/>
                <a:gd name="connsiteY1" fmla="*/ 0 h 958644"/>
                <a:gd name="connsiteX2" fmla="*/ 1086950 w 1086950"/>
                <a:gd name="connsiteY2" fmla="*/ 0 h 958644"/>
                <a:gd name="connsiteX3" fmla="*/ 1086950 w 1086950"/>
                <a:gd name="connsiteY3" fmla="*/ 810091 h 958644"/>
                <a:gd name="connsiteX4" fmla="*/ 938397 w 1086950"/>
                <a:gd name="connsiteY4" fmla="*/ 958644 h 958644"/>
                <a:gd name="connsiteX5" fmla="*/ 148553 w 1086950"/>
                <a:gd name="connsiteY5" fmla="*/ 958644 h 958644"/>
                <a:gd name="connsiteX6" fmla="*/ 0 w 1086950"/>
                <a:gd name="connsiteY6" fmla="*/ 810091 h 95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950" h="958644">
                  <a:moveTo>
                    <a:pt x="0" y="810091"/>
                  </a:moveTo>
                  <a:lnTo>
                    <a:pt x="0" y="0"/>
                  </a:lnTo>
                  <a:lnTo>
                    <a:pt x="1086950" y="0"/>
                  </a:lnTo>
                  <a:lnTo>
                    <a:pt x="1086950" y="810091"/>
                  </a:lnTo>
                  <a:cubicBezTo>
                    <a:pt x="1086950" y="892135"/>
                    <a:pt x="1020441" y="958644"/>
                    <a:pt x="938397" y="958644"/>
                  </a:cubicBezTo>
                  <a:lnTo>
                    <a:pt x="148553" y="958644"/>
                  </a:lnTo>
                  <a:cubicBezTo>
                    <a:pt x="66509" y="958644"/>
                    <a:pt x="0" y="892135"/>
                    <a:pt x="0" y="810091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77643" y="2663311"/>
            <a:ext cx="4771097" cy="1088855"/>
            <a:chOff x="677643" y="2663311"/>
            <a:chExt cx="4771097" cy="1088855"/>
          </a:xfrm>
        </p:grpSpPr>
        <p:sp>
          <p:nvSpPr>
            <p:cNvPr id="19" name="矩形: 圆角 18"/>
            <p:cNvSpPr/>
            <p:nvPr/>
          </p:nvSpPr>
          <p:spPr>
            <a:xfrm rot="5400000">
              <a:off x="3011207" y="1314633"/>
              <a:ext cx="1086950" cy="3788115"/>
            </a:xfrm>
            <a:prstGeom prst="roundRect">
              <a:avLst>
                <a:gd name="adj" fmla="val 1366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 rot="5400000">
              <a:off x="613490" y="2727464"/>
              <a:ext cx="1086950" cy="958644"/>
            </a:xfrm>
            <a:custGeom>
              <a:avLst/>
              <a:gdLst>
                <a:gd name="connsiteX0" fmla="*/ 0 w 1086950"/>
                <a:gd name="connsiteY0" fmla="*/ 810091 h 958644"/>
                <a:gd name="connsiteX1" fmla="*/ 0 w 1086950"/>
                <a:gd name="connsiteY1" fmla="*/ 0 h 958644"/>
                <a:gd name="connsiteX2" fmla="*/ 1086950 w 1086950"/>
                <a:gd name="connsiteY2" fmla="*/ 0 h 958644"/>
                <a:gd name="connsiteX3" fmla="*/ 1086950 w 1086950"/>
                <a:gd name="connsiteY3" fmla="*/ 810091 h 958644"/>
                <a:gd name="connsiteX4" fmla="*/ 938397 w 1086950"/>
                <a:gd name="connsiteY4" fmla="*/ 958644 h 958644"/>
                <a:gd name="connsiteX5" fmla="*/ 148553 w 1086950"/>
                <a:gd name="connsiteY5" fmla="*/ 958644 h 958644"/>
                <a:gd name="connsiteX6" fmla="*/ 0 w 1086950"/>
                <a:gd name="connsiteY6" fmla="*/ 810091 h 95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950" h="958644">
                  <a:moveTo>
                    <a:pt x="0" y="810091"/>
                  </a:moveTo>
                  <a:lnTo>
                    <a:pt x="0" y="0"/>
                  </a:lnTo>
                  <a:lnTo>
                    <a:pt x="1086950" y="0"/>
                  </a:lnTo>
                  <a:lnTo>
                    <a:pt x="1086950" y="810091"/>
                  </a:lnTo>
                  <a:cubicBezTo>
                    <a:pt x="1086950" y="892135"/>
                    <a:pt x="1020441" y="958644"/>
                    <a:pt x="938397" y="958644"/>
                  </a:cubicBezTo>
                  <a:lnTo>
                    <a:pt x="148553" y="958644"/>
                  </a:lnTo>
                  <a:cubicBezTo>
                    <a:pt x="66509" y="958644"/>
                    <a:pt x="0" y="892135"/>
                    <a:pt x="0" y="810091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7866961" y="4576149"/>
            <a:ext cx="44119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defRPr>
            </a:lvl1pPr>
          </a:lstStyle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https://github.com/Bistu-OSSDT-202</a:t>
            </a:r>
            <a:r>
              <a:rPr lang="en-US" altLang="zh-CN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2</a:t>
            </a:r>
            <a:endParaRPr lang="en-US" altLang="zh-CN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/27-Chaoweilanmao/blob/main/README.md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774948" y="4717119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defRPr>
            </a:lvl1pPr>
          </a:lstStyle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jh2998472784@163.com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714620" y="3021993"/>
            <a:ext cx="46405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defRPr>
            </a:lvl1pPr>
          </a:lstStyle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https://github.com/Bistu-OSSDT-2022/27-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Chaoweilanmao/blob/main/code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937445" y="2920393"/>
            <a:ext cx="4183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defRPr>
            </a:lvl1pPr>
          </a:lstStyle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https://github.com/Bistu-OSSDT-2022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  <a:p>
            <a:pPr algn="ctr"/>
            <a:r>
              <a:rPr lang="zh-CN" altLang="en-US" sz="1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/27-Chaoweilanmao</a:t>
            </a:r>
            <a:endParaRPr lang="zh-CN" altLang="en-US" sz="1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7715" y="302450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800"/>
              <a:t>代码库</a:t>
            </a:r>
            <a:endParaRPr lang="zh-CN" altLang="en-US" sz="1800"/>
          </a:p>
        </p:txBody>
      </p:sp>
      <p:sp>
        <p:nvSpPr>
          <p:cNvPr id="12" name="文本框 11"/>
          <p:cNvSpPr txBox="1"/>
          <p:nvPr/>
        </p:nvSpPr>
        <p:spPr>
          <a:xfrm>
            <a:off x="6898640" y="30245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800"/>
              <a:t>网站</a:t>
            </a:r>
            <a:endParaRPr lang="zh-CN" altLang="en-US" sz="1800"/>
          </a:p>
        </p:txBody>
      </p:sp>
      <p:sp>
        <p:nvSpPr>
          <p:cNvPr id="14" name="文本框 13"/>
          <p:cNvSpPr txBox="1"/>
          <p:nvPr/>
        </p:nvSpPr>
        <p:spPr>
          <a:xfrm>
            <a:off x="677545" y="465455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800"/>
              <a:t>邮件列表</a:t>
            </a:r>
            <a:endParaRPr lang="zh-CN" altLang="en-US" sz="1800"/>
          </a:p>
        </p:txBody>
      </p:sp>
      <p:sp>
        <p:nvSpPr>
          <p:cNvPr id="15" name="文本框 14"/>
          <p:cNvSpPr txBox="1"/>
          <p:nvPr/>
        </p:nvSpPr>
        <p:spPr>
          <a:xfrm>
            <a:off x="6902450" y="471487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800"/>
              <a:t>文档</a:t>
            </a:r>
            <a:endParaRPr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#ppt_w-0)*(1-$)^6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5" grpId="0"/>
      <p:bldP spid="36" grpId="0"/>
      <p:bldP spid="37" grpId="0"/>
      <p:bldP spid="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596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12192000" cy="685596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18125" y="1720645"/>
            <a:ext cx="69557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感谢您的观看</a:t>
            </a:r>
            <a:endParaRPr lang="zh-CN" altLang="en-US" sz="8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53032" y="3186859"/>
            <a:ext cx="668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>
                <a:solidFill>
                  <a:srgbClr val="86D594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Thanks for Watching</a:t>
            </a:r>
            <a:endParaRPr lang="zh-CN" altLang="en-US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811463" y="3106034"/>
            <a:ext cx="6519862" cy="0"/>
          </a:xfrm>
          <a:prstGeom prst="line">
            <a:avLst/>
          </a:prstGeom>
          <a:ln>
            <a:solidFill>
              <a:srgbClr val="86D5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5941059" y="5145627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7" t="7597" r="7597" b="757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4" name="矩形: 对角圆角 13"/>
          <p:cNvSpPr/>
          <p:nvPr/>
        </p:nvSpPr>
        <p:spPr>
          <a:xfrm>
            <a:off x="6414557" y="1122878"/>
            <a:ext cx="4699000" cy="8128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6D59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9" name="矩形: 对角圆角 18"/>
          <p:cNvSpPr/>
          <p:nvPr/>
        </p:nvSpPr>
        <p:spPr>
          <a:xfrm>
            <a:off x="6414557" y="2390239"/>
            <a:ext cx="4699000" cy="8128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6D59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0" name="矩形: 对角圆角 19"/>
          <p:cNvSpPr/>
          <p:nvPr/>
        </p:nvSpPr>
        <p:spPr>
          <a:xfrm>
            <a:off x="6414557" y="3654961"/>
            <a:ext cx="4699000" cy="8128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6D59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1" name="矩形: 对角圆角 20"/>
          <p:cNvSpPr/>
          <p:nvPr/>
        </p:nvSpPr>
        <p:spPr>
          <a:xfrm>
            <a:off x="6414557" y="4922322"/>
            <a:ext cx="4699000" cy="8128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86D59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816600" y="1138217"/>
            <a:ext cx="0" cy="4596905"/>
          </a:xfrm>
          <a:prstGeom prst="line">
            <a:avLst/>
          </a:prstGeom>
          <a:ln w="28575">
            <a:solidFill>
              <a:srgbClr val="86D59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6695221" y="1239430"/>
            <a:ext cx="3027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01  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功能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与技术</a:t>
            </a:r>
            <a:endParaRPr lang="zh-CN" altLang="en-US" sz="32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95221" y="2504251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02  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开发过程</a:t>
            </a:r>
            <a:endParaRPr lang="zh-CN" altLang="en-US" sz="32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695221" y="3768973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03  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人员分工</a:t>
            </a:r>
            <a:endParaRPr lang="zh-CN" altLang="en-US" sz="32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95221" y="5036334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04  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</a:t>
            </a:r>
            <a:r>
              <a:rPr lang="zh-CN" altLang="en-US" sz="32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信息</a:t>
            </a:r>
            <a:endParaRPr lang="zh-CN" altLang="en-US" sz="32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78443" y="2105561"/>
            <a:ext cx="3726650" cy="2646878"/>
            <a:chOff x="1078443" y="2105561"/>
            <a:chExt cx="3726650" cy="2646878"/>
          </a:xfrm>
        </p:grpSpPr>
        <p:sp>
          <p:nvSpPr>
            <p:cNvPr id="3" name="文本框 2"/>
            <p:cNvSpPr txBox="1"/>
            <p:nvPr/>
          </p:nvSpPr>
          <p:spPr>
            <a:xfrm>
              <a:off x="1078443" y="2105561"/>
              <a:ext cx="3724225" cy="26468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6600">
                  <a:solidFill>
                    <a:srgbClr val="5EA577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C</a:t>
              </a:r>
              <a:r>
                <a:rPr lang="en-US" altLang="zh-CN" sz="4400">
                  <a:solidFill>
                    <a:srgbClr val="5EA577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ontents</a:t>
              </a:r>
              <a:endParaRPr lang="zh-CN" altLang="en-US" sz="4400">
                <a:solidFill>
                  <a:srgbClr val="5EA577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735296" y="2546965"/>
              <a:ext cx="2069797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600">
                  <a:solidFill>
                    <a:srgbClr val="5EA577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目 录</a:t>
              </a:r>
              <a:endParaRPr lang="zh-CN" altLang="en-US" sz="6600">
                <a:solidFill>
                  <a:srgbClr val="5EA577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21" grpId="0" animBg="1"/>
      <p:bldP spid="29" grpId="0"/>
      <p:bldP spid="30" grpId="0"/>
      <p:bldP spid="31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32" b="19032"/>
          <a:stretch>
            <a:fillRect/>
          </a:stretch>
        </p:blipFill>
        <p:spPr>
          <a:xfrm>
            <a:off x="0" y="0"/>
            <a:ext cx="12195613" cy="6857998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50640" y="1782394"/>
            <a:ext cx="303801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800">
                <a:solidFill>
                  <a:srgbClr val="86D594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01</a:t>
            </a:r>
            <a:endParaRPr lang="zh-CN" altLang="en-US" sz="20800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71374" y="2247900"/>
            <a:ext cx="32308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功能与技术</a:t>
            </a:r>
            <a:endParaRPr lang="zh-CN" altLang="en-US" sz="4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232269" y="3274143"/>
            <a:ext cx="5042441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利用网络爬虫及可视化技术对国</a:t>
            </a: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内外疫情数据的</a:t>
            </a: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呈现</a:t>
            </a:r>
            <a:endParaRPr lang="zh-CN" altLang="en-US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32" b="19032"/>
          <a:stretch>
            <a:fillRect/>
          </a:stretch>
        </p:blipFill>
        <p:spPr>
          <a:xfrm>
            <a:off x="0" y="0"/>
            <a:ext cx="12195613" cy="6857998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97440" y="900650"/>
            <a:ext cx="7596792" cy="5056699"/>
          </a:xfrm>
          <a:custGeom>
            <a:avLst/>
            <a:gdLst>
              <a:gd name="connsiteX0" fmla="*/ 292163 w 7943372"/>
              <a:gd name="connsiteY0" fmla="*/ 0 h 5287395"/>
              <a:gd name="connsiteX1" fmla="*/ 7658339 w 7943372"/>
              <a:gd name="connsiteY1" fmla="*/ 0 h 5287395"/>
              <a:gd name="connsiteX2" fmla="*/ 7717204 w 7943372"/>
              <a:gd name="connsiteY2" fmla="*/ 5934 h 5287395"/>
              <a:gd name="connsiteX3" fmla="*/ 7927540 w 7943372"/>
              <a:gd name="connsiteY3" fmla="*/ 178450 h 5287395"/>
              <a:gd name="connsiteX4" fmla="*/ 7943372 w 7943372"/>
              <a:gd name="connsiteY4" fmla="*/ 229452 h 5287395"/>
              <a:gd name="connsiteX5" fmla="*/ 7943372 w 7943372"/>
              <a:gd name="connsiteY5" fmla="*/ 5057941 h 5287395"/>
              <a:gd name="connsiteX6" fmla="*/ 7927540 w 7943372"/>
              <a:gd name="connsiteY6" fmla="*/ 5108944 h 5287395"/>
              <a:gd name="connsiteX7" fmla="*/ 7658319 w 7943372"/>
              <a:gd name="connsiteY7" fmla="*/ 5287395 h 5287395"/>
              <a:gd name="connsiteX8" fmla="*/ 292182 w 7943372"/>
              <a:gd name="connsiteY8" fmla="*/ 5287395 h 5287395"/>
              <a:gd name="connsiteX9" fmla="*/ 0 w 7943372"/>
              <a:gd name="connsiteY9" fmla="*/ 4995213 h 5287395"/>
              <a:gd name="connsiteX10" fmla="*/ 0 w 7943372"/>
              <a:gd name="connsiteY10" fmla="*/ 292180 h 5287395"/>
              <a:gd name="connsiteX11" fmla="*/ 233297 w 7943372"/>
              <a:gd name="connsiteY11" fmla="*/ 5934 h 528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3372" h="5287395">
                <a:moveTo>
                  <a:pt x="292163" y="0"/>
                </a:moveTo>
                <a:lnTo>
                  <a:pt x="7658339" y="0"/>
                </a:lnTo>
                <a:lnTo>
                  <a:pt x="7717204" y="5934"/>
                </a:lnTo>
                <a:cubicBezTo>
                  <a:pt x="7812306" y="25395"/>
                  <a:pt x="7890577" y="91059"/>
                  <a:pt x="7927540" y="178450"/>
                </a:cubicBezTo>
                <a:lnTo>
                  <a:pt x="7943372" y="229452"/>
                </a:lnTo>
                <a:lnTo>
                  <a:pt x="7943372" y="5057941"/>
                </a:lnTo>
                <a:lnTo>
                  <a:pt x="7927540" y="5108944"/>
                </a:lnTo>
                <a:cubicBezTo>
                  <a:pt x="7883184" y="5213812"/>
                  <a:pt x="7779345" y="5287395"/>
                  <a:pt x="7658319" y="5287395"/>
                </a:cubicBezTo>
                <a:lnTo>
                  <a:pt x="292182" y="5287395"/>
                </a:lnTo>
                <a:cubicBezTo>
                  <a:pt x="130814" y="5287395"/>
                  <a:pt x="0" y="5156581"/>
                  <a:pt x="0" y="4995213"/>
                </a:cubicBezTo>
                <a:lnTo>
                  <a:pt x="0" y="292180"/>
                </a:lnTo>
                <a:cubicBezTo>
                  <a:pt x="0" y="150983"/>
                  <a:pt x="100155" y="33179"/>
                  <a:pt x="233297" y="5934"/>
                </a:cubicBezTo>
                <a:close/>
              </a:path>
            </a:pathLst>
          </a:custGeom>
        </p:spPr>
      </p:pic>
      <p:sp>
        <p:nvSpPr>
          <p:cNvPr id="17" name="矩形: 圆角 16"/>
          <p:cNvSpPr/>
          <p:nvPr>
            <p:custDataLst>
              <p:tags r:id="rId3"/>
            </p:custDataLst>
          </p:nvPr>
        </p:nvSpPr>
        <p:spPr>
          <a:xfrm>
            <a:off x="4220302" y="1911533"/>
            <a:ext cx="3755923" cy="3706761"/>
          </a:xfrm>
          <a:prstGeom prst="roundRect">
            <a:avLst>
              <a:gd name="adj" fmla="val 5526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489254" y="1911091"/>
            <a:ext cx="3459624" cy="2700020"/>
            <a:chOff x="4969804" y="2131554"/>
            <a:chExt cx="3459624" cy="2700020"/>
          </a:xfrm>
        </p:grpSpPr>
        <p:sp>
          <p:nvSpPr>
            <p:cNvPr id="9" name="文本框 8"/>
            <p:cNvSpPr txBox="1"/>
            <p:nvPr/>
          </p:nvSpPr>
          <p:spPr>
            <a:xfrm>
              <a:off x="5677829" y="2131554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项目</a:t>
              </a:r>
              <a:r>
                <a:rPr lang="zh-CN" altLang="en-US" sz="2400">
                  <a:solidFill>
                    <a:srgbClr val="86D594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功能</a:t>
              </a:r>
              <a:endParaRPr lang="zh-CN" altLang="en-US" sz="24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119548" y="2506861"/>
              <a:ext cx="3098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defRPr>
              </a:lvl1pPr>
            </a:lstStyle>
            <a:p>
              <a:endParaRPr lang="zh-CN" altLang="en-US" sz="180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969804" y="2739884"/>
              <a:ext cx="3149600" cy="209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000">
                  <a:solidFill>
                    <a:schemeClr val="bg1"/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使用网络爬虫技术提取最近一日各国疫情数据、提取全国各省疫情数据，后用可视化技术以表格和图形形式呈现出来。</a:t>
              </a:r>
              <a:endParaRPr lang="zh-CN" altLang="en-US" sz="20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b="19032"/>
          <a:stretch>
            <a:fillRect/>
          </a:stretch>
        </p:blipFill>
        <p:spPr>
          <a:xfrm>
            <a:off x="0" y="0"/>
            <a:ext cx="12192001" cy="6855967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" name="图形 12"/>
          <p:cNvSpPr/>
          <p:nvPr/>
        </p:nvSpPr>
        <p:spPr>
          <a:xfrm>
            <a:off x="8870101" y="1357689"/>
            <a:ext cx="635701" cy="646331"/>
          </a:xfrm>
          <a:custGeom>
            <a:avLst/>
            <a:gdLst>
              <a:gd name="connsiteX0" fmla="*/ 1443893 w 1518920"/>
              <a:gd name="connsiteY0" fmla="*/ 1063965 h 1544320"/>
              <a:gd name="connsiteX1" fmla="*/ 1498928 w 1518920"/>
              <a:gd name="connsiteY1" fmla="*/ 1161159 h 1544320"/>
              <a:gd name="connsiteX2" fmla="*/ 868454 w 1518920"/>
              <a:gd name="connsiteY2" fmla="*/ 1516131 h 1544320"/>
              <a:gd name="connsiteX3" fmla="*/ 654231 w 1518920"/>
              <a:gd name="connsiteY3" fmla="*/ 1516642 h 1544320"/>
              <a:gd name="connsiteX4" fmla="*/ 18281 w 1518920"/>
              <a:gd name="connsiteY4" fmla="*/ 1162582 h 1544320"/>
              <a:gd name="connsiteX5" fmla="*/ 72847 w 1518920"/>
              <a:gd name="connsiteY5" fmla="*/ 1065128 h 1544320"/>
              <a:gd name="connsiteX6" fmla="*/ 708799 w 1518920"/>
              <a:gd name="connsiteY6" fmla="*/ 1419188 h 1544320"/>
              <a:gd name="connsiteX7" fmla="*/ 813418 w 1518920"/>
              <a:gd name="connsiteY7" fmla="*/ 1418937 h 1544320"/>
              <a:gd name="connsiteX8" fmla="*/ 1443891 w 1518920"/>
              <a:gd name="connsiteY8" fmla="*/ 1063967 h 1544320"/>
              <a:gd name="connsiteX9" fmla="*/ 1443893 w 1518920"/>
              <a:gd name="connsiteY9" fmla="*/ 729120 h 1544320"/>
              <a:gd name="connsiteX10" fmla="*/ 1498928 w 1518920"/>
              <a:gd name="connsiteY10" fmla="*/ 826312 h 1544320"/>
              <a:gd name="connsiteX11" fmla="*/ 868454 w 1518920"/>
              <a:gd name="connsiteY11" fmla="*/ 1181284 h 1544320"/>
              <a:gd name="connsiteX12" fmla="*/ 654231 w 1518920"/>
              <a:gd name="connsiteY12" fmla="*/ 1181796 h 1544320"/>
              <a:gd name="connsiteX13" fmla="*/ 18281 w 1518920"/>
              <a:gd name="connsiteY13" fmla="*/ 827736 h 1544320"/>
              <a:gd name="connsiteX14" fmla="*/ 72847 w 1518920"/>
              <a:gd name="connsiteY14" fmla="*/ 730281 h 1544320"/>
              <a:gd name="connsiteX15" fmla="*/ 708799 w 1518920"/>
              <a:gd name="connsiteY15" fmla="*/ 1084341 h 1544320"/>
              <a:gd name="connsiteX16" fmla="*/ 813418 w 1518920"/>
              <a:gd name="connsiteY16" fmla="*/ 1084090 h 1544320"/>
              <a:gd name="connsiteX17" fmla="*/ 1443891 w 1518920"/>
              <a:gd name="connsiteY17" fmla="*/ 729120 h 1544320"/>
              <a:gd name="connsiteX18" fmla="*/ 839037 w 1518920"/>
              <a:gd name="connsiteY18" fmla="*/ 20713 h 1544320"/>
              <a:gd name="connsiteX19" fmla="*/ 1477286 w 1518920"/>
              <a:gd name="connsiteY19" fmla="*/ 377268 h 1544320"/>
              <a:gd name="connsiteX20" fmla="*/ 1508520 w 1518920"/>
              <a:gd name="connsiteY20" fmla="*/ 487762 h 1544320"/>
              <a:gd name="connsiteX21" fmla="*/ 1477288 w 1518920"/>
              <a:gd name="connsiteY21" fmla="*/ 518904 h 1544320"/>
              <a:gd name="connsiteX22" fmla="*/ 839039 w 1518920"/>
              <a:gd name="connsiteY22" fmla="*/ 875459 h 1544320"/>
              <a:gd name="connsiteX23" fmla="*/ 679884 w 1518920"/>
              <a:gd name="connsiteY23" fmla="*/ 875459 h 1544320"/>
              <a:gd name="connsiteX24" fmla="*/ 41634 w 1518920"/>
              <a:gd name="connsiteY24" fmla="*/ 518904 h 1544320"/>
              <a:gd name="connsiteX25" fmla="*/ 10401 w 1518920"/>
              <a:gd name="connsiteY25" fmla="*/ 408412 h 1544320"/>
              <a:gd name="connsiteX26" fmla="*/ 41632 w 1518920"/>
              <a:gd name="connsiteY26" fmla="*/ 377270 h 1544320"/>
              <a:gd name="connsiteX27" fmla="*/ 679882 w 1518920"/>
              <a:gd name="connsiteY27" fmla="*/ 20713 h 1544320"/>
              <a:gd name="connsiteX28" fmla="*/ 839037 w 1518920"/>
              <a:gd name="connsiteY28" fmla="*/ 20713 h 1544320"/>
              <a:gd name="connsiteX29" fmla="*/ 734593 w 1518920"/>
              <a:gd name="connsiteY29" fmla="*/ 118088 h 1544320"/>
              <a:gd name="connsiteX30" fmla="*/ 143881 w 1518920"/>
              <a:gd name="connsiteY30" fmla="*/ 448086 h 1544320"/>
              <a:gd name="connsiteX31" fmla="*/ 734593 w 1518920"/>
              <a:gd name="connsiteY31" fmla="*/ 778085 h 1544320"/>
              <a:gd name="connsiteX32" fmla="*/ 784327 w 1518920"/>
              <a:gd name="connsiteY32" fmla="*/ 778085 h 1544320"/>
              <a:gd name="connsiteX33" fmla="*/ 1375039 w 1518920"/>
              <a:gd name="connsiteY33" fmla="*/ 448086 h 1544320"/>
              <a:gd name="connsiteX34" fmla="*/ 784327 w 1518920"/>
              <a:gd name="connsiteY34" fmla="*/ 118088 h 1544320"/>
              <a:gd name="connsiteX35" fmla="*/ 734593 w 1518920"/>
              <a:gd name="connsiteY35" fmla="*/ 118088 h 154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518920" h="1544320">
                <a:moveTo>
                  <a:pt x="1443893" y="1063965"/>
                </a:moveTo>
                <a:lnTo>
                  <a:pt x="1498928" y="1161159"/>
                </a:lnTo>
                <a:lnTo>
                  <a:pt x="868454" y="1516131"/>
                </a:lnTo>
                <a:cubicBezTo>
                  <a:pt x="802021" y="1553533"/>
                  <a:pt x="720843" y="1553729"/>
                  <a:pt x="654231" y="1516642"/>
                </a:cubicBezTo>
                <a:lnTo>
                  <a:pt x="18281" y="1162582"/>
                </a:lnTo>
                <a:lnTo>
                  <a:pt x="72847" y="1065128"/>
                </a:lnTo>
                <a:lnTo>
                  <a:pt x="708799" y="1419188"/>
                </a:lnTo>
                <a:cubicBezTo>
                  <a:pt x="741344" y="1437299"/>
                  <a:pt x="780960" y="1437203"/>
                  <a:pt x="813418" y="1418937"/>
                </a:cubicBezTo>
                <a:lnTo>
                  <a:pt x="1443891" y="1063967"/>
                </a:lnTo>
                <a:close/>
                <a:moveTo>
                  <a:pt x="1443893" y="729120"/>
                </a:moveTo>
                <a:lnTo>
                  <a:pt x="1498928" y="826312"/>
                </a:lnTo>
                <a:lnTo>
                  <a:pt x="868454" y="1181284"/>
                </a:lnTo>
                <a:cubicBezTo>
                  <a:pt x="802021" y="1218687"/>
                  <a:pt x="720843" y="1218882"/>
                  <a:pt x="654231" y="1181796"/>
                </a:cubicBezTo>
                <a:lnTo>
                  <a:pt x="18281" y="827736"/>
                </a:lnTo>
                <a:lnTo>
                  <a:pt x="72847" y="730281"/>
                </a:lnTo>
                <a:lnTo>
                  <a:pt x="708799" y="1084341"/>
                </a:lnTo>
                <a:cubicBezTo>
                  <a:pt x="741344" y="1102452"/>
                  <a:pt x="780960" y="1102357"/>
                  <a:pt x="813418" y="1084090"/>
                </a:cubicBezTo>
                <a:lnTo>
                  <a:pt x="1443891" y="729120"/>
                </a:lnTo>
                <a:close/>
                <a:moveTo>
                  <a:pt x="839037" y="20713"/>
                </a:moveTo>
                <a:lnTo>
                  <a:pt x="1477286" y="377268"/>
                </a:lnTo>
                <a:cubicBezTo>
                  <a:pt x="1516512" y="399181"/>
                  <a:pt x="1530494" y="448650"/>
                  <a:pt x="1508520" y="487762"/>
                </a:cubicBezTo>
                <a:cubicBezTo>
                  <a:pt x="1501178" y="500822"/>
                  <a:pt x="1490369" y="511600"/>
                  <a:pt x="1477288" y="518904"/>
                </a:cubicBezTo>
                <a:lnTo>
                  <a:pt x="839039" y="875459"/>
                </a:lnTo>
                <a:cubicBezTo>
                  <a:pt x="789581" y="903077"/>
                  <a:pt x="729341" y="903077"/>
                  <a:pt x="679884" y="875459"/>
                </a:cubicBezTo>
                <a:lnTo>
                  <a:pt x="41634" y="518904"/>
                </a:lnTo>
                <a:cubicBezTo>
                  <a:pt x="2409" y="496993"/>
                  <a:pt x="-11574" y="447523"/>
                  <a:pt x="10401" y="408412"/>
                </a:cubicBezTo>
                <a:cubicBezTo>
                  <a:pt x="17742" y="395352"/>
                  <a:pt x="28551" y="384574"/>
                  <a:pt x="41632" y="377270"/>
                </a:cubicBezTo>
                <a:lnTo>
                  <a:pt x="679882" y="20713"/>
                </a:lnTo>
                <a:cubicBezTo>
                  <a:pt x="729339" y="-6904"/>
                  <a:pt x="789579" y="-6904"/>
                  <a:pt x="839037" y="20713"/>
                </a:cubicBezTo>
                <a:close/>
                <a:moveTo>
                  <a:pt x="734593" y="118088"/>
                </a:moveTo>
                <a:lnTo>
                  <a:pt x="143881" y="448086"/>
                </a:lnTo>
                <a:lnTo>
                  <a:pt x="734593" y="778085"/>
                </a:lnTo>
                <a:cubicBezTo>
                  <a:pt x="750048" y="786715"/>
                  <a:pt x="768872" y="786715"/>
                  <a:pt x="784327" y="778085"/>
                </a:cubicBezTo>
                <a:lnTo>
                  <a:pt x="1375039" y="448086"/>
                </a:lnTo>
                <a:lnTo>
                  <a:pt x="784327" y="118088"/>
                </a:lnTo>
                <a:cubicBezTo>
                  <a:pt x="768872" y="109458"/>
                  <a:pt x="750048" y="109458"/>
                  <a:pt x="734593" y="118088"/>
                </a:cubicBezTo>
                <a:close/>
              </a:path>
            </a:pathLst>
          </a:custGeom>
          <a:solidFill>
            <a:srgbClr val="86D594"/>
          </a:soli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" name="矩形: 对角圆角 1"/>
          <p:cNvSpPr/>
          <p:nvPr/>
        </p:nvSpPr>
        <p:spPr>
          <a:xfrm flipV="1">
            <a:off x="3291840" y="5675630"/>
            <a:ext cx="582295" cy="78105"/>
          </a:xfrm>
          <a:prstGeom prst="round2DiagRect">
            <a:avLst>
              <a:gd name="adj1" fmla="val 50000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图形 2"/>
          <p:cNvSpPr/>
          <p:nvPr/>
        </p:nvSpPr>
        <p:spPr>
          <a:xfrm>
            <a:off x="5207635" y="1356995"/>
            <a:ext cx="574675" cy="647065"/>
          </a:xfrm>
          <a:custGeom>
            <a:avLst/>
            <a:gdLst>
              <a:gd name="connsiteX0" fmla="*/ 833516 w 1705689"/>
              <a:gd name="connsiteY0" fmla="*/ 825818 h 1902540"/>
              <a:gd name="connsiteX1" fmla="*/ 724454 w 1705689"/>
              <a:gd name="connsiteY1" fmla="*/ 803036 h 1902540"/>
              <a:gd name="connsiteX2" fmla="*/ 128428 w 1705689"/>
              <a:gd name="connsiteY2" fmla="*/ 509746 h 1902540"/>
              <a:gd name="connsiteX3" fmla="*/ 63896 w 1705689"/>
              <a:gd name="connsiteY3" fmla="*/ 421401 h 1902540"/>
              <a:gd name="connsiteX4" fmla="*/ 128826 w 1705689"/>
              <a:gd name="connsiteY4" fmla="*/ 330756 h 1902540"/>
              <a:gd name="connsiteX5" fmla="*/ 731122 w 1705689"/>
              <a:gd name="connsiteY5" fmla="*/ 24923 h 1902540"/>
              <a:gd name="connsiteX6" fmla="*/ 846374 w 1705689"/>
              <a:gd name="connsiteY6" fmla="*/ 0 h 1902540"/>
              <a:gd name="connsiteX7" fmla="*/ 955436 w 1705689"/>
              <a:gd name="connsiteY7" fmla="*/ 22780 h 1902540"/>
              <a:gd name="connsiteX8" fmla="*/ 1551463 w 1705689"/>
              <a:gd name="connsiteY8" fmla="*/ 316070 h 1902540"/>
              <a:gd name="connsiteX9" fmla="*/ 1615994 w 1705689"/>
              <a:gd name="connsiteY9" fmla="*/ 404494 h 1902540"/>
              <a:gd name="connsiteX10" fmla="*/ 1551066 w 1705689"/>
              <a:gd name="connsiteY10" fmla="*/ 495062 h 1902540"/>
              <a:gd name="connsiteX11" fmla="*/ 948768 w 1705689"/>
              <a:gd name="connsiteY11" fmla="*/ 800893 h 1902540"/>
              <a:gd name="connsiteX12" fmla="*/ 833438 w 1705689"/>
              <a:gd name="connsiteY12" fmla="*/ 825896 h 1902540"/>
              <a:gd name="connsiteX13" fmla="*/ 172323 w 1705689"/>
              <a:gd name="connsiteY13" fmla="*/ 420449 h 1902540"/>
              <a:gd name="connsiteX14" fmla="*/ 768429 w 1705689"/>
              <a:gd name="connsiteY14" fmla="*/ 713819 h 1902540"/>
              <a:gd name="connsiteX15" fmla="*/ 833358 w 1705689"/>
              <a:gd name="connsiteY15" fmla="*/ 726359 h 1902540"/>
              <a:gd name="connsiteX16" fmla="*/ 903604 w 1705689"/>
              <a:gd name="connsiteY16" fmla="*/ 712152 h 1902540"/>
              <a:gd name="connsiteX17" fmla="*/ 1505903 w 1705689"/>
              <a:gd name="connsiteY17" fmla="*/ 406319 h 1902540"/>
              <a:gd name="connsiteX18" fmla="*/ 1507409 w 1705689"/>
              <a:gd name="connsiteY18" fmla="*/ 405527 h 1902540"/>
              <a:gd name="connsiteX19" fmla="*/ 911304 w 1705689"/>
              <a:gd name="connsiteY19" fmla="*/ 112235 h 1902540"/>
              <a:gd name="connsiteX20" fmla="*/ 846296 w 1705689"/>
              <a:gd name="connsiteY20" fmla="*/ 99614 h 1902540"/>
              <a:gd name="connsiteX21" fmla="*/ 776128 w 1705689"/>
              <a:gd name="connsiteY21" fmla="*/ 113824 h 1902540"/>
              <a:gd name="connsiteX22" fmla="*/ 173909 w 1705689"/>
              <a:gd name="connsiteY22" fmla="*/ 419576 h 1902540"/>
              <a:gd name="connsiteX23" fmla="*/ 172403 w 1705689"/>
              <a:gd name="connsiteY23" fmla="*/ 420369 h 1902540"/>
              <a:gd name="connsiteX24" fmla="*/ 709691 w 1705689"/>
              <a:gd name="connsiteY24" fmla="*/ 1902539 h 1902540"/>
              <a:gd name="connsiteX25" fmla="*/ 645635 w 1705689"/>
              <a:gd name="connsiteY25" fmla="*/ 1886426 h 1902540"/>
              <a:gd name="connsiteX26" fmla="*/ 644366 w 1705689"/>
              <a:gd name="connsiteY26" fmla="*/ 1885712 h 1902540"/>
              <a:gd name="connsiteX27" fmla="*/ 111759 w 1705689"/>
              <a:gd name="connsiteY27" fmla="*/ 1606311 h 1902540"/>
              <a:gd name="connsiteX28" fmla="*/ 0 w 1705689"/>
              <a:gd name="connsiteY28" fmla="*/ 1449149 h 1902540"/>
              <a:gd name="connsiteX29" fmla="*/ 0 w 1705689"/>
              <a:gd name="connsiteY29" fmla="*/ 695879 h 1902540"/>
              <a:gd name="connsiteX30" fmla="*/ 92154 w 1705689"/>
              <a:gd name="connsiteY30" fmla="*/ 604758 h 1902540"/>
              <a:gd name="connsiteX31" fmla="*/ 156210 w 1705689"/>
              <a:gd name="connsiteY31" fmla="*/ 620870 h 1902540"/>
              <a:gd name="connsiteX32" fmla="*/ 157479 w 1705689"/>
              <a:gd name="connsiteY32" fmla="*/ 621506 h 1902540"/>
              <a:gd name="connsiteX33" fmla="*/ 690086 w 1705689"/>
              <a:gd name="connsiteY33" fmla="*/ 900905 h 1902540"/>
              <a:gd name="connsiteX34" fmla="*/ 801845 w 1705689"/>
              <a:gd name="connsiteY34" fmla="*/ 1058148 h 1902540"/>
              <a:gd name="connsiteX35" fmla="*/ 801845 w 1705689"/>
              <a:gd name="connsiteY35" fmla="*/ 1811417 h 1902540"/>
              <a:gd name="connsiteX36" fmla="*/ 709691 w 1705689"/>
              <a:gd name="connsiteY36" fmla="*/ 1902539 h 1902540"/>
              <a:gd name="connsiteX37" fmla="*/ 689926 w 1705689"/>
              <a:gd name="connsiteY37" fmla="*/ 1797129 h 1902540"/>
              <a:gd name="connsiteX38" fmla="*/ 702151 w 1705689"/>
              <a:gd name="connsiteY38" fmla="*/ 1801812 h 1902540"/>
              <a:gd name="connsiteX39" fmla="*/ 702151 w 1705689"/>
              <a:gd name="connsiteY39" fmla="*/ 1058228 h 1902540"/>
              <a:gd name="connsiteX40" fmla="*/ 645635 w 1705689"/>
              <a:gd name="connsiteY40" fmla="*/ 990124 h 1902540"/>
              <a:gd name="connsiteX41" fmla="*/ 644366 w 1705689"/>
              <a:gd name="connsiteY41" fmla="*/ 989488 h 1902540"/>
              <a:gd name="connsiteX42" fmla="*/ 111917 w 1705689"/>
              <a:gd name="connsiteY42" fmla="*/ 710091 h 1902540"/>
              <a:gd name="connsiteX43" fmla="*/ 99693 w 1705689"/>
              <a:gd name="connsiteY43" fmla="*/ 705486 h 1902540"/>
              <a:gd name="connsiteX44" fmla="*/ 99693 w 1705689"/>
              <a:gd name="connsiteY44" fmla="*/ 1449071 h 1902540"/>
              <a:gd name="connsiteX45" fmla="*/ 156208 w 1705689"/>
              <a:gd name="connsiteY45" fmla="*/ 1517174 h 1902540"/>
              <a:gd name="connsiteX46" fmla="*/ 157477 w 1705689"/>
              <a:gd name="connsiteY46" fmla="*/ 1517811 h 1902540"/>
              <a:gd name="connsiteX47" fmla="*/ 689928 w 1705689"/>
              <a:gd name="connsiteY47" fmla="*/ 1797206 h 1902540"/>
              <a:gd name="connsiteX48" fmla="*/ 996077 w 1705689"/>
              <a:gd name="connsiteY48" fmla="*/ 1902539 h 1902540"/>
              <a:gd name="connsiteX49" fmla="*/ 904001 w 1705689"/>
              <a:gd name="connsiteY49" fmla="*/ 1811417 h 1902540"/>
              <a:gd name="connsiteX50" fmla="*/ 904001 w 1705689"/>
              <a:gd name="connsiteY50" fmla="*/ 1058148 h 1902540"/>
              <a:gd name="connsiteX51" fmla="*/ 1015681 w 1705689"/>
              <a:gd name="connsiteY51" fmla="*/ 900985 h 1902540"/>
              <a:gd name="connsiteX52" fmla="*/ 1549558 w 1705689"/>
              <a:gd name="connsiteY52" fmla="*/ 620872 h 1902540"/>
              <a:gd name="connsiteX53" fmla="*/ 1613613 w 1705689"/>
              <a:gd name="connsiteY53" fmla="*/ 604758 h 1902540"/>
              <a:gd name="connsiteX54" fmla="*/ 1705689 w 1705689"/>
              <a:gd name="connsiteY54" fmla="*/ 695879 h 1902540"/>
              <a:gd name="connsiteX55" fmla="*/ 1705689 w 1705689"/>
              <a:gd name="connsiteY55" fmla="*/ 1449069 h 1902540"/>
              <a:gd name="connsiteX56" fmla="*/ 1594009 w 1705689"/>
              <a:gd name="connsiteY56" fmla="*/ 1606231 h 1902540"/>
              <a:gd name="connsiteX57" fmla="*/ 1060133 w 1705689"/>
              <a:gd name="connsiteY57" fmla="*/ 1886428 h 1902540"/>
              <a:gd name="connsiteX58" fmla="*/ 996077 w 1705689"/>
              <a:gd name="connsiteY58" fmla="*/ 1902541 h 1902540"/>
              <a:gd name="connsiteX59" fmla="*/ 1593929 w 1705689"/>
              <a:gd name="connsiteY59" fmla="*/ 710089 h 1902540"/>
              <a:gd name="connsiteX60" fmla="*/ 1060213 w 1705689"/>
              <a:gd name="connsiteY60" fmla="*/ 990124 h 1902540"/>
              <a:gd name="connsiteX61" fmla="*/ 1003617 w 1705689"/>
              <a:gd name="connsiteY61" fmla="*/ 1058228 h 1902540"/>
              <a:gd name="connsiteX62" fmla="*/ 1003617 w 1705689"/>
              <a:gd name="connsiteY62" fmla="*/ 1801812 h 1902540"/>
              <a:gd name="connsiteX63" fmla="*/ 1015919 w 1705689"/>
              <a:gd name="connsiteY63" fmla="*/ 1797129 h 1902540"/>
              <a:gd name="connsiteX64" fmla="*/ 1549638 w 1705689"/>
              <a:gd name="connsiteY64" fmla="*/ 1517093 h 1902540"/>
              <a:gd name="connsiteX65" fmla="*/ 1606153 w 1705689"/>
              <a:gd name="connsiteY65" fmla="*/ 1449067 h 1902540"/>
              <a:gd name="connsiteX66" fmla="*/ 1606153 w 1705689"/>
              <a:gd name="connsiteY66" fmla="*/ 705484 h 1902540"/>
              <a:gd name="connsiteX67" fmla="*/ 1593929 w 1705689"/>
              <a:gd name="connsiteY67" fmla="*/ 710089 h 1902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05689" h="1902540">
                <a:moveTo>
                  <a:pt x="833516" y="825818"/>
                </a:moveTo>
                <a:cubicBezTo>
                  <a:pt x="793034" y="825818"/>
                  <a:pt x="754380" y="817799"/>
                  <a:pt x="724454" y="803036"/>
                </a:cubicBezTo>
                <a:lnTo>
                  <a:pt x="128428" y="509746"/>
                </a:lnTo>
                <a:cubicBezTo>
                  <a:pt x="87630" y="489663"/>
                  <a:pt x="64134" y="457438"/>
                  <a:pt x="63896" y="421401"/>
                </a:cubicBezTo>
                <a:cubicBezTo>
                  <a:pt x="63658" y="384888"/>
                  <a:pt x="87312" y="351869"/>
                  <a:pt x="128826" y="330756"/>
                </a:cubicBezTo>
                <a:lnTo>
                  <a:pt x="731122" y="24923"/>
                </a:lnTo>
                <a:cubicBezTo>
                  <a:pt x="762873" y="8811"/>
                  <a:pt x="803750" y="0"/>
                  <a:pt x="846374" y="0"/>
                </a:cubicBezTo>
                <a:cubicBezTo>
                  <a:pt x="886856" y="0"/>
                  <a:pt x="925512" y="8096"/>
                  <a:pt x="955436" y="22780"/>
                </a:cubicBezTo>
                <a:lnTo>
                  <a:pt x="1551463" y="316070"/>
                </a:lnTo>
                <a:cubicBezTo>
                  <a:pt x="1592262" y="336153"/>
                  <a:pt x="1615756" y="368458"/>
                  <a:pt x="1615994" y="404494"/>
                </a:cubicBezTo>
                <a:cubicBezTo>
                  <a:pt x="1616233" y="441008"/>
                  <a:pt x="1592580" y="474027"/>
                  <a:pt x="1551066" y="495062"/>
                </a:cubicBezTo>
                <a:lnTo>
                  <a:pt x="948768" y="800893"/>
                </a:lnTo>
                <a:cubicBezTo>
                  <a:pt x="917019" y="817007"/>
                  <a:pt x="876140" y="825896"/>
                  <a:pt x="833438" y="825896"/>
                </a:cubicBezTo>
                <a:close/>
                <a:moveTo>
                  <a:pt x="172323" y="420449"/>
                </a:moveTo>
                <a:lnTo>
                  <a:pt x="768429" y="713819"/>
                </a:lnTo>
                <a:cubicBezTo>
                  <a:pt x="784622" y="721757"/>
                  <a:pt x="808274" y="726359"/>
                  <a:pt x="833358" y="726359"/>
                </a:cubicBezTo>
                <a:cubicBezTo>
                  <a:pt x="860266" y="726359"/>
                  <a:pt x="885825" y="721201"/>
                  <a:pt x="903604" y="712152"/>
                </a:cubicBezTo>
                <a:lnTo>
                  <a:pt x="1505903" y="406319"/>
                </a:lnTo>
                <a:cubicBezTo>
                  <a:pt x="1506410" y="406065"/>
                  <a:pt x="1506913" y="405801"/>
                  <a:pt x="1507409" y="405527"/>
                </a:cubicBezTo>
                <a:lnTo>
                  <a:pt x="911304" y="112235"/>
                </a:lnTo>
                <a:cubicBezTo>
                  <a:pt x="895112" y="104299"/>
                  <a:pt x="871378" y="99614"/>
                  <a:pt x="846296" y="99614"/>
                </a:cubicBezTo>
                <a:cubicBezTo>
                  <a:pt x="819466" y="99614"/>
                  <a:pt x="793909" y="104775"/>
                  <a:pt x="776128" y="113824"/>
                </a:cubicBezTo>
                <a:lnTo>
                  <a:pt x="173909" y="419576"/>
                </a:lnTo>
                <a:cubicBezTo>
                  <a:pt x="173406" y="419838"/>
                  <a:pt x="172904" y="420102"/>
                  <a:pt x="172403" y="420369"/>
                </a:cubicBezTo>
                <a:close/>
                <a:moveTo>
                  <a:pt x="709691" y="1902539"/>
                </a:moveTo>
                <a:cubicBezTo>
                  <a:pt x="689054" y="1902539"/>
                  <a:pt x="667623" y="1897062"/>
                  <a:pt x="645635" y="1886426"/>
                </a:cubicBezTo>
                <a:lnTo>
                  <a:pt x="644366" y="1885712"/>
                </a:lnTo>
                <a:lnTo>
                  <a:pt x="111759" y="1606311"/>
                </a:lnTo>
                <a:cubicBezTo>
                  <a:pt x="48021" y="1574799"/>
                  <a:pt x="0" y="1507331"/>
                  <a:pt x="0" y="1449149"/>
                </a:cubicBezTo>
                <a:lnTo>
                  <a:pt x="0" y="695879"/>
                </a:lnTo>
                <a:cubicBezTo>
                  <a:pt x="0" y="643096"/>
                  <a:pt x="38814" y="604758"/>
                  <a:pt x="92154" y="604758"/>
                </a:cubicBezTo>
                <a:cubicBezTo>
                  <a:pt x="112791" y="604758"/>
                  <a:pt x="134223" y="610154"/>
                  <a:pt x="156210" y="620870"/>
                </a:cubicBezTo>
                <a:lnTo>
                  <a:pt x="157479" y="621506"/>
                </a:lnTo>
                <a:lnTo>
                  <a:pt x="690086" y="900905"/>
                </a:lnTo>
                <a:cubicBezTo>
                  <a:pt x="753824" y="932418"/>
                  <a:pt x="801845" y="999887"/>
                  <a:pt x="801845" y="1058148"/>
                </a:cubicBezTo>
                <a:lnTo>
                  <a:pt x="801845" y="1811417"/>
                </a:lnTo>
                <a:cubicBezTo>
                  <a:pt x="801845" y="1864201"/>
                  <a:pt x="763111" y="1902539"/>
                  <a:pt x="709691" y="1902539"/>
                </a:cubicBezTo>
                <a:close/>
                <a:moveTo>
                  <a:pt x="689926" y="1797129"/>
                </a:moveTo>
                <a:cubicBezTo>
                  <a:pt x="694927" y="1799511"/>
                  <a:pt x="698975" y="1800939"/>
                  <a:pt x="702151" y="1801812"/>
                </a:cubicBezTo>
                <a:lnTo>
                  <a:pt x="702151" y="1058228"/>
                </a:lnTo>
                <a:cubicBezTo>
                  <a:pt x="702151" y="1042113"/>
                  <a:pt x="679687" y="1006793"/>
                  <a:pt x="645635" y="990124"/>
                </a:cubicBezTo>
                <a:lnTo>
                  <a:pt x="644366" y="989488"/>
                </a:lnTo>
                <a:lnTo>
                  <a:pt x="111917" y="710091"/>
                </a:lnTo>
                <a:cubicBezTo>
                  <a:pt x="108003" y="708159"/>
                  <a:pt x="103908" y="706617"/>
                  <a:pt x="99693" y="705486"/>
                </a:cubicBezTo>
                <a:lnTo>
                  <a:pt x="99693" y="1449071"/>
                </a:lnTo>
                <a:cubicBezTo>
                  <a:pt x="99693" y="1465185"/>
                  <a:pt x="122234" y="1500506"/>
                  <a:pt x="156208" y="1517174"/>
                </a:cubicBezTo>
                <a:lnTo>
                  <a:pt x="157477" y="1517811"/>
                </a:lnTo>
                <a:lnTo>
                  <a:pt x="689928" y="1797206"/>
                </a:lnTo>
                <a:close/>
                <a:moveTo>
                  <a:pt x="996077" y="1902539"/>
                </a:moveTo>
                <a:cubicBezTo>
                  <a:pt x="942657" y="1902539"/>
                  <a:pt x="904001" y="1864201"/>
                  <a:pt x="904001" y="1811417"/>
                </a:cubicBezTo>
                <a:lnTo>
                  <a:pt x="904001" y="1058148"/>
                </a:lnTo>
                <a:cubicBezTo>
                  <a:pt x="904001" y="999887"/>
                  <a:pt x="951944" y="932418"/>
                  <a:pt x="1015681" y="900985"/>
                </a:cubicBezTo>
                <a:lnTo>
                  <a:pt x="1549558" y="620872"/>
                </a:lnTo>
                <a:cubicBezTo>
                  <a:pt x="1571465" y="610156"/>
                  <a:pt x="1592976" y="604758"/>
                  <a:pt x="1613613" y="604758"/>
                </a:cubicBezTo>
                <a:cubicBezTo>
                  <a:pt x="1666953" y="604758"/>
                  <a:pt x="1705689" y="643096"/>
                  <a:pt x="1705689" y="695879"/>
                </a:cubicBezTo>
                <a:lnTo>
                  <a:pt x="1705689" y="1449069"/>
                </a:lnTo>
                <a:cubicBezTo>
                  <a:pt x="1705689" y="1507331"/>
                  <a:pt x="1657746" y="1574799"/>
                  <a:pt x="1594009" y="1606231"/>
                </a:cubicBezTo>
                <a:lnTo>
                  <a:pt x="1060133" y="1886428"/>
                </a:lnTo>
                <a:cubicBezTo>
                  <a:pt x="1040289" y="1896615"/>
                  <a:pt x="1018378" y="1902126"/>
                  <a:pt x="996077" y="1902541"/>
                </a:cubicBezTo>
                <a:close/>
                <a:moveTo>
                  <a:pt x="1593929" y="710089"/>
                </a:moveTo>
                <a:lnTo>
                  <a:pt x="1060213" y="990124"/>
                </a:lnTo>
                <a:cubicBezTo>
                  <a:pt x="1026159" y="1006793"/>
                  <a:pt x="1003617" y="1042113"/>
                  <a:pt x="1003617" y="1058228"/>
                </a:cubicBezTo>
                <a:lnTo>
                  <a:pt x="1003617" y="1801812"/>
                </a:lnTo>
                <a:cubicBezTo>
                  <a:pt x="1007858" y="1800648"/>
                  <a:pt x="1011978" y="1799080"/>
                  <a:pt x="1015919" y="1797129"/>
                </a:cubicBezTo>
                <a:lnTo>
                  <a:pt x="1549638" y="1517093"/>
                </a:lnTo>
                <a:cubicBezTo>
                  <a:pt x="1583610" y="1500502"/>
                  <a:pt x="1606153" y="1465181"/>
                  <a:pt x="1606153" y="1449067"/>
                </a:cubicBezTo>
                <a:lnTo>
                  <a:pt x="1606153" y="705484"/>
                </a:lnTo>
                <a:cubicBezTo>
                  <a:pt x="1601940" y="706622"/>
                  <a:pt x="1597846" y="708164"/>
                  <a:pt x="1593929" y="710089"/>
                </a:cubicBezTo>
                <a:close/>
              </a:path>
            </a:pathLst>
          </a:custGeom>
          <a:solidFill>
            <a:srgbClr val="86D594"/>
          </a:solidFill>
          <a:ln w="186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74920" y="102235"/>
            <a:ext cx="2366010" cy="70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/>
            <a:r>
              <a:rPr lang="zh-CN" altLang="en-US" sz="4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技术介绍</a:t>
            </a:r>
            <a:endParaRPr lang="zh-CN" altLang="en-US" sz="4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97826" y="2078090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232475" y="2078167"/>
            <a:ext cx="2914207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网络爬</a:t>
            </a:r>
            <a:r>
              <a:rPr lang="zh-CN" altLang="en-US" sz="32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虫技术</a:t>
            </a:r>
            <a:endParaRPr lang="zh-CN" altLang="en-US" sz="32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232811" y="3231962"/>
            <a:ext cx="2914207" cy="2009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网络爬虫是一种按照一定规则，自动地抓取万维网信息的程序和脚本。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897826" y="4500426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096450" y="2004318"/>
            <a:ext cx="2914207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32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可视化技术</a:t>
            </a:r>
            <a:endParaRPr lang="zh-CN" altLang="en-US" sz="32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096151" y="3232408"/>
            <a:ext cx="2914207" cy="3448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可视化是利用计算机图形学和图像处理技术，将数据转化成图形或图像在屏幕上显示出来，再进行交互处理的技术。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pic>
        <p:nvPicPr>
          <p:cNvPr id="7" name="图形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66514" y="1239050"/>
            <a:ext cx="924582" cy="884767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45820" y="2266950"/>
            <a:ext cx="2621280" cy="860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网络爬虫技术</a:t>
            </a:r>
            <a:endParaRPr lang="zh-CN" altLang="en-US" sz="32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  <a:p>
            <a:pPr algn="l"/>
            <a:endParaRPr lang="en-US" altLang="zh-CN" sz="1800"/>
          </a:p>
        </p:txBody>
      </p:sp>
      <p:sp>
        <p:nvSpPr>
          <p:cNvPr id="19" name="文本框 18"/>
          <p:cNvSpPr txBox="1"/>
          <p:nvPr/>
        </p:nvSpPr>
        <p:spPr>
          <a:xfrm>
            <a:off x="1758950" y="3727450"/>
            <a:ext cx="455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800"/>
              <a:t>kai</a:t>
            </a:r>
            <a:endParaRPr lang="en-US" altLang="zh-CN" sz="1800"/>
          </a:p>
        </p:txBody>
      </p:sp>
      <p:sp>
        <p:nvSpPr>
          <p:cNvPr id="21" name="文本框 20"/>
          <p:cNvSpPr txBox="1"/>
          <p:nvPr/>
        </p:nvSpPr>
        <p:spPr>
          <a:xfrm>
            <a:off x="608330" y="3432175"/>
            <a:ext cx="309689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开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源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是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系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统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源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代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码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  <a:sym typeface="+mn-ea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面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向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用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户开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放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的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，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  <a:sym typeface="+mn-ea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可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遵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循开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源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协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议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  <a:sym typeface="+mn-ea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进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行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使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用、编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译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和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  <a:sym typeface="+mn-ea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再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发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布</a:t>
            </a:r>
            <a:r>
              <a:rPr lang="en-US" altLang="zh-CN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  <a:sym typeface="+mn-ea"/>
              </a:rPr>
              <a:t>。</a:t>
            </a:r>
            <a:endParaRPr lang="zh-CN" altLang="en-US" sz="2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2" grpId="0" bldLvl="0" animBg="1"/>
      <p:bldP spid="9" grpId="0" bldLvl="0" animBg="1"/>
      <p:bldP spid="16" grpId="0" bldLvl="0" animBg="1"/>
      <p:bldP spid="18" grpId="0"/>
      <p:bldP spid="8" grpId="0"/>
      <p:bldP spid="27" grpId="0"/>
      <p:bldP spid="30" grpId="0"/>
      <p:bldP spid="31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b="19032"/>
          <a:stretch>
            <a:fillRect/>
          </a:stretch>
        </p:blipFill>
        <p:spPr>
          <a:xfrm>
            <a:off x="0" y="0"/>
            <a:ext cx="12192001" cy="6855967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94544" y="2247900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开发</a:t>
            </a:r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过程</a:t>
            </a:r>
            <a:endParaRPr lang="zh-CN" altLang="en-US" sz="4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03351" y="1782394"/>
            <a:ext cx="303801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800">
                <a:solidFill>
                  <a:srgbClr val="86D594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02</a:t>
            </a:r>
            <a:endParaRPr lang="zh-CN" altLang="en-US" sz="20800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94272" y="3325912"/>
            <a:ext cx="5042441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项目的开发步骤</a:t>
            </a: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以及整合</a:t>
            </a:r>
            <a:endParaRPr lang="zh-CN" altLang="en-US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32" b="19032"/>
          <a:stretch>
            <a:fillRect/>
          </a:stretch>
        </p:blipFill>
        <p:spPr>
          <a:xfrm>
            <a:off x="0" y="0"/>
            <a:ext cx="12195613" cy="6857998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381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090160" y="1127948"/>
            <a:ext cx="2011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36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开发</a:t>
            </a:r>
            <a:r>
              <a:rPr lang="zh-CN" altLang="en-US" sz="36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流程</a:t>
            </a:r>
            <a:endParaRPr lang="zh-CN" altLang="en-US" sz="36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954461" y="2865238"/>
            <a:ext cx="8291305" cy="1540477"/>
            <a:chOff x="1950347" y="2658760"/>
            <a:chExt cx="8291305" cy="1540477"/>
          </a:xfrm>
        </p:grpSpPr>
        <p:sp>
          <p:nvSpPr>
            <p:cNvPr id="7" name="iṥḻïḋê"/>
            <p:cNvSpPr/>
            <p:nvPr/>
          </p:nvSpPr>
          <p:spPr>
            <a:xfrm>
              <a:off x="2149437" y="2848072"/>
              <a:ext cx="7928658" cy="1277840"/>
            </a:xfrm>
            <a:custGeom>
              <a:avLst/>
              <a:gdLst>
                <a:gd name="connsiteX0" fmla="*/ 0 w 7928658"/>
                <a:gd name="connsiteY0" fmla="*/ 1145913 h 1277840"/>
                <a:gd name="connsiteX1" fmla="*/ 2639028 w 7928658"/>
                <a:gd name="connsiteY1" fmla="*/ 19 h 1277840"/>
                <a:gd name="connsiteX2" fmla="*/ 5289630 w 7928658"/>
                <a:gd name="connsiteY2" fmla="*/ 1169062 h 1277840"/>
                <a:gd name="connsiteX3" fmla="*/ 7928658 w 7928658"/>
                <a:gd name="connsiteY3" fmla="*/ 1157488 h 127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28658" h="1277840">
                  <a:moveTo>
                    <a:pt x="0" y="1145913"/>
                  </a:moveTo>
                  <a:cubicBezTo>
                    <a:pt x="878711" y="571037"/>
                    <a:pt x="1757423" y="-3839"/>
                    <a:pt x="2639028" y="19"/>
                  </a:cubicBezTo>
                  <a:cubicBezTo>
                    <a:pt x="3520633" y="3877"/>
                    <a:pt x="4408025" y="976150"/>
                    <a:pt x="5289630" y="1169062"/>
                  </a:cubicBezTo>
                  <a:cubicBezTo>
                    <a:pt x="6171235" y="1361974"/>
                    <a:pt x="7049946" y="1259731"/>
                    <a:pt x="7928658" y="1157488"/>
                  </a:cubicBezTo>
                </a:path>
              </a:pathLst>
            </a:custGeom>
            <a:ln w="76200" cap="rnd">
              <a:solidFill>
                <a:srgbClr val="86D59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950347" y="2658760"/>
              <a:ext cx="8291305" cy="1540477"/>
              <a:chOff x="1950347" y="2658760"/>
              <a:chExt cx="8291305" cy="1540477"/>
            </a:xfrm>
            <a:gradFill>
              <a:gsLst>
                <a:gs pos="0">
                  <a:srgbClr val="D1F298"/>
                </a:gs>
                <a:gs pos="100000">
                  <a:srgbClr val="064A7B"/>
                </a:gs>
              </a:gsLst>
              <a:lin ang="0" scaled="1"/>
            </a:gradFill>
          </p:grpSpPr>
          <p:sp>
            <p:nvSpPr>
              <p:cNvPr id="32" name="îŝļíďé"/>
              <p:cNvSpPr/>
              <p:nvPr/>
            </p:nvSpPr>
            <p:spPr>
              <a:xfrm>
                <a:off x="1950347" y="3786403"/>
                <a:ext cx="410200" cy="410198"/>
              </a:xfrm>
              <a:prstGeom prst="ellipse">
                <a:avLst/>
              </a:prstGeom>
              <a:solidFill>
                <a:srgbClr val="86D59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7" name="iśľídê"/>
              <p:cNvSpPr/>
              <p:nvPr/>
            </p:nvSpPr>
            <p:spPr>
              <a:xfrm>
                <a:off x="4575899" y="2658760"/>
                <a:ext cx="410200" cy="410198"/>
              </a:xfrm>
              <a:prstGeom prst="ellipse">
                <a:avLst/>
              </a:prstGeom>
              <a:solidFill>
                <a:srgbClr val="86D59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22" name="î$ḻiḍe"/>
              <p:cNvSpPr/>
              <p:nvPr/>
            </p:nvSpPr>
            <p:spPr>
              <a:xfrm>
                <a:off x="7201451" y="3789039"/>
                <a:ext cx="410200" cy="410198"/>
              </a:xfrm>
              <a:prstGeom prst="ellipse">
                <a:avLst/>
              </a:prstGeom>
              <a:solidFill>
                <a:srgbClr val="86D59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  <p:sp>
            <p:nvSpPr>
              <p:cNvPr id="16" name="îśliḑé"/>
              <p:cNvSpPr/>
              <p:nvPr/>
            </p:nvSpPr>
            <p:spPr>
              <a:xfrm>
                <a:off x="9827002" y="3782748"/>
                <a:ext cx="414650" cy="410198"/>
              </a:xfrm>
              <a:prstGeom prst="ellipse">
                <a:avLst/>
              </a:prstGeom>
              <a:solidFill>
                <a:srgbClr val="86D59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1681111" y="4630235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第一步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680576" y="5101034"/>
            <a:ext cx="235692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项目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构思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312673" y="3464748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第二</a:t>
            </a:r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步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312773" y="3863157"/>
            <a:ext cx="235692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代码编写、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测试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38225" y="4630235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第三</a:t>
            </a:r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步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860540" y="5100955"/>
            <a:ext cx="172847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文档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撰写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566001" y="4630235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第四步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712325" y="5100955"/>
            <a:ext cx="150495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项目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发布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#ppt_w-0)*(1-$)^6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4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4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4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" grpId="0"/>
      <p:bldP spid="36" grpId="0"/>
      <p:bldP spid="43" grpId="0"/>
      <p:bldP spid="44" grpId="0"/>
      <p:bldP spid="45" grpId="0"/>
      <p:bldP spid="46" grpId="0"/>
      <p:bldP spid="47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b="19032"/>
          <a:stretch>
            <a:fillRect/>
          </a:stretch>
        </p:blipFill>
        <p:spPr>
          <a:xfrm>
            <a:off x="0" y="0"/>
            <a:ext cx="12192001" cy="6855967"/>
          </a:xfrm>
          <a:custGeom>
            <a:avLst/>
            <a:gdLst>
              <a:gd name="connsiteX0" fmla="*/ 0 w 9871587"/>
              <a:gd name="connsiteY0" fmla="*/ 0 h 5551121"/>
              <a:gd name="connsiteX1" fmla="*/ 9871587 w 9871587"/>
              <a:gd name="connsiteY1" fmla="*/ 0 h 5551121"/>
              <a:gd name="connsiteX2" fmla="*/ 9871587 w 9871587"/>
              <a:gd name="connsiteY2" fmla="*/ 5551121 h 5551121"/>
              <a:gd name="connsiteX3" fmla="*/ 0 w 9871587"/>
              <a:gd name="connsiteY3" fmla="*/ 5551121 h 555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1">
                <a:moveTo>
                  <a:pt x="0" y="0"/>
                </a:moveTo>
                <a:lnTo>
                  <a:pt x="9871587" y="0"/>
                </a:lnTo>
                <a:lnTo>
                  <a:pt x="9871587" y="5551121"/>
                </a:lnTo>
                <a:lnTo>
                  <a:pt x="0" y="5551121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1397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33833" y="1384772"/>
            <a:ext cx="2837652" cy="4086422"/>
            <a:chOff x="1433833" y="1384772"/>
            <a:chExt cx="2837652" cy="4086422"/>
          </a:xfrm>
        </p:grpSpPr>
        <p:sp>
          <p:nvSpPr>
            <p:cNvPr id="10" name="矩形: 圆角 9"/>
            <p:cNvSpPr/>
            <p:nvPr/>
          </p:nvSpPr>
          <p:spPr>
            <a:xfrm>
              <a:off x="1433833" y="1384772"/>
              <a:ext cx="2835544" cy="4086422"/>
            </a:xfrm>
            <a:prstGeom prst="roundRect">
              <a:avLst>
                <a:gd name="adj" fmla="val 5526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1435941" y="4803112"/>
              <a:ext cx="2835544" cy="668082"/>
            </a:xfrm>
            <a:custGeom>
              <a:avLst/>
              <a:gdLst>
                <a:gd name="connsiteX0" fmla="*/ 0 w 2835544"/>
                <a:gd name="connsiteY0" fmla="*/ 0 h 668082"/>
                <a:gd name="connsiteX1" fmla="*/ 2835544 w 2835544"/>
                <a:gd name="connsiteY1" fmla="*/ 0 h 668082"/>
                <a:gd name="connsiteX2" fmla="*/ 2835544 w 2835544"/>
                <a:gd name="connsiteY2" fmla="*/ 511390 h 668082"/>
                <a:gd name="connsiteX3" fmla="*/ 2678852 w 2835544"/>
                <a:gd name="connsiteY3" fmla="*/ 668082 h 668082"/>
                <a:gd name="connsiteX4" fmla="*/ 156692 w 2835544"/>
                <a:gd name="connsiteY4" fmla="*/ 668082 h 668082"/>
                <a:gd name="connsiteX5" fmla="*/ 0 w 2835544"/>
                <a:gd name="connsiteY5" fmla="*/ 511390 h 66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5544" h="668082">
                  <a:moveTo>
                    <a:pt x="0" y="0"/>
                  </a:moveTo>
                  <a:lnTo>
                    <a:pt x="2835544" y="0"/>
                  </a:lnTo>
                  <a:lnTo>
                    <a:pt x="2835544" y="511390"/>
                  </a:lnTo>
                  <a:cubicBezTo>
                    <a:pt x="2835544" y="597929"/>
                    <a:pt x="2765391" y="668082"/>
                    <a:pt x="2678852" y="668082"/>
                  </a:cubicBezTo>
                  <a:lnTo>
                    <a:pt x="156692" y="668082"/>
                  </a:lnTo>
                  <a:cubicBezTo>
                    <a:pt x="70153" y="668082"/>
                    <a:pt x="0" y="597929"/>
                    <a:pt x="0" y="511390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922622" y="1384772"/>
            <a:ext cx="2840079" cy="4086422"/>
            <a:chOff x="7922622" y="1384772"/>
            <a:chExt cx="2840079" cy="4086422"/>
          </a:xfrm>
        </p:grpSpPr>
        <p:sp>
          <p:nvSpPr>
            <p:cNvPr id="17" name="矩形: 圆角 16"/>
            <p:cNvSpPr/>
            <p:nvPr/>
          </p:nvSpPr>
          <p:spPr>
            <a:xfrm>
              <a:off x="7922622" y="1384772"/>
              <a:ext cx="2835544" cy="4086422"/>
            </a:xfrm>
            <a:prstGeom prst="roundRect">
              <a:avLst>
                <a:gd name="adj" fmla="val 5526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7927157" y="4803112"/>
              <a:ext cx="2835544" cy="668082"/>
            </a:xfrm>
            <a:custGeom>
              <a:avLst/>
              <a:gdLst>
                <a:gd name="connsiteX0" fmla="*/ 0 w 2835544"/>
                <a:gd name="connsiteY0" fmla="*/ 0 h 668082"/>
                <a:gd name="connsiteX1" fmla="*/ 2835544 w 2835544"/>
                <a:gd name="connsiteY1" fmla="*/ 0 h 668082"/>
                <a:gd name="connsiteX2" fmla="*/ 2835544 w 2835544"/>
                <a:gd name="connsiteY2" fmla="*/ 511390 h 668082"/>
                <a:gd name="connsiteX3" fmla="*/ 2678852 w 2835544"/>
                <a:gd name="connsiteY3" fmla="*/ 668082 h 668082"/>
                <a:gd name="connsiteX4" fmla="*/ 156692 w 2835544"/>
                <a:gd name="connsiteY4" fmla="*/ 668082 h 668082"/>
                <a:gd name="connsiteX5" fmla="*/ 0 w 2835544"/>
                <a:gd name="connsiteY5" fmla="*/ 511390 h 66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5544" h="668082">
                  <a:moveTo>
                    <a:pt x="0" y="0"/>
                  </a:moveTo>
                  <a:lnTo>
                    <a:pt x="2835544" y="0"/>
                  </a:lnTo>
                  <a:lnTo>
                    <a:pt x="2835544" y="511390"/>
                  </a:lnTo>
                  <a:cubicBezTo>
                    <a:pt x="2835544" y="597929"/>
                    <a:pt x="2765391" y="668082"/>
                    <a:pt x="2678852" y="668082"/>
                  </a:cubicBezTo>
                  <a:lnTo>
                    <a:pt x="156692" y="668082"/>
                  </a:lnTo>
                  <a:cubicBezTo>
                    <a:pt x="70153" y="668082"/>
                    <a:pt x="0" y="597929"/>
                    <a:pt x="0" y="511390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32248" y="1384772"/>
            <a:ext cx="2840079" cy="4086422"/>
            <a:chOff x="4732248" y="1384772"/>
            <a:chExt cx="2840079" cy="4086422"/>
          </a:xfrm>
        </p:grpSpPr>
        <p:sp>
          <p:nvSpPr>
            <p:cNvPr id="22" name="矩形: 圆角 21"/>
            <p:cNvSpPr/>
            <p:nvPr/>
          </p:nvSpPr>
          <p:spPr>
            <a:xfrm>
              <a:off x="4732248" y="1384772"/>
              <a:ext cx="2835544" cy="4086422"/>
            </a:xfrm>
            <a:prstGeom prst="roundRect">
              <a:avLst>
                <a:gd name="adj" fmla="val 5526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4736783" y="4803112"/>
              <a:ext cx="2835544" cy="668082"/>
            </a:xfrm>
            <a:custGeom>
              <a:avLst/>
              <a:gdLst>
                <a:gd name="connsiteX0" fmla="*/ 0 w 2835544"/>
                <a:gd name="connsiteY0" fmla="*/ 0 h 668082"/>
                <a:gd name="connsiteX1" fmla="*/ 2835544 w 2835544"/>
                <a:gd name="connsiteY1" fmla="*/ 0 h 668082"/>
                <a:gd name="connsiteX2" fmla="*/ 2835544 w 2835544"/>
                <a:gd name="connsiteY2" fmla="*/ 511390 h 668082"/>
                <a:gd name="connsiteX3" fmla="*/ 2678852 w 2835544"/>
                <a:gd name="connsiteY3" fmla="*/ 668082 h 668082"/>
                <a:gd name="connsiteX4" fmla="*/ 156692 w 2835544"/>
                <a:gd name="connsiteY4" fmla="*/ 668082 h 668082"/>
                <a:gd name="connsiteX5" fmla="*/ 0 w 2835544"/>
                <a:gd name="connsiteY5" fmla="*/ 511390 h 66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5544" h="668082">
                  <a:moveTo>
                    <a:pt x="0" y="0"/>
                  </a:moveTo>
                  <a:lnTo>
                    <a:pt x="2835544" y="0"/>
                  </a:lnTo>
                  <a:lnTo>
                    <a:pt x="2835544" y="511390"/>
                  </a:lnTo>
                  <a:cubicBezTo>
                    <a:pt x="2835544" y="597929"/>
                    <a:pt x="2765391" y="668082"/>
                    <a:pt x="2678852" y="668082"/>
                  </a:cubicBezTo>
                  <a:lnTo>
                    <a:pt x="156692" y="668082"/>
                  </a:lnTo>
                  <a:cubicBezTo>
                    <a:pt x="70153" y="668082"/>
                    <a:pt x="0" y="597929"/>
                    <a:pt x="0" y="511390"/>
                  </a:cubicBezTo>
                  <a:close/>
                </a:path>
              </a:pathLst>
            </a:custGeom>
            <a:solidFill>
              <a:srgbClr val="86D59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pic>
        <p:nvPicPr>
          <p:cNvPr id="25" name="图形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6876" y="1620962"/>
            <a:ext cx="927035" cy="927035"/>
          </a:xfrm>
          <a:prstGeom prst="rect">
            <a:avLst/>
          </a:prstGeom>
        </p:spPr>
      </p:pic>
      <p:pic>
        <p:nvPicPr>
          <p:cNvPr id="26" name="图形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86934" y="1663230"/>
            <a:ext cx="924582" cy="88476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14219" y="1612530"/>
            <a:ext cx="992288" cy="9922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51638" y="2807400"/>
            <a:ext cx="2195173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爬虫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供能采集国内外疫情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数据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33165" y="4937098"/>
            <a:ext cx="43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一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47094" y="2807400"/>
            <a:ext cx="219517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将疫情信息加入列表中，并通过可视化技术呈现出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来。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124381" y="4937098"/>
            <a:ext cx="43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三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056878" y="2807400"/>
            <a:ext cx="219517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从各组数据中提取</a:t>
            </a:r>
            <a:r>
              <a:rPr lang="en-US" altLang="zh-CN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json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格式字符串并转化成</a:t>
            </a:r>
            <a:r>
              <a:rPr lang="en-US" altLang="zh-CN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Python</a:t>
            </a:r>
            <a:r>
              <a:rPr lang="zh-CN" altLang="en-US" sz="1400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类型数据。</a:t>
            </a:r>
            <a:endParaRPr lang="zh-CN" altLang="en-US" sz="1400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934007" y="4937098"/>
            <a:ext cx="43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二</a:t>
            </a:r>
            <a:endParaRPr lang="zh-CN" altLang="en-US" sz="2000">
              <a:solidFill>
                <a:schemeClr val="bg1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83885" y="542290"/>
            <a:ext cx="23431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800"/>
              <a:t>j</a:t>
            </a:r>
            <a:endParaRPr lang="en-US" altLang="zh-CN" sz="1800"/>
          </a:p>
        </p:txBody>
      </p:sp>
      <p:sp>
        <p:nvSpPr>
          <p:cNvPr id="5" name="文本框 4"/>
          <p:cNvSpPr txBox="1"/>
          <p:nvPr/>
        </p:nvSpPr>
        <p:spPr>
          <a:xfrm>
            <a:off x="5052695" y="388620"/>
            <a:ext cx="2669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sym typeface="+mn-ea"/>
              </a:rPr>
              <a:t>项目技术方面</a:t>
            </a:r>
            <a:endParaRPr lang="zh-CN" altLang="en-US" sz="2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9" grpId="0"/>
      <p:bldP spid="20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t="19032"/>
          <a:stretch>
            <a:fillRect/>
          </a:stretch>
        </p:blipFill>
        <p:spPr>
          <a:xfrm>
            <a:off x="0" y="1"/>
            <a:ext cx="12192001" cy="6855968"/>
          </a:xfrm>
          <a:custGeom>
            <a:avLst/>
            <a:gdLst>
              <a:gd name="connsiteX0" fmla="*/ 0 w 9871587"/>
              <a:gd name="connsiteY0" fmla="*/ 0 h 5551122"/>
              <a:gd name="connsiteX1" fmla="*/ 9871587 w 9871587"/>
              <a:gd name="connsiteY1" fmla="*/ 0 h 5551122"/>
              <a:gd name="connsiteX2" fmla="*/ 9871587 w 9871587"/>
              <a:gd name="connsiteY2" fmla="*/ 5551122 h 5551122"/>
              <a:gd name="connsiteX3" fmla="*/ 0 w 9871587"/>
              <a:gd name="connsiteY3" fmla="*/ 5551122 h 555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1587" h="5551122">
                <a:moveTo>
                  <a:pt x="0" y="0"/>
                </a:moveTo>
                <a:lnTo>
                  <a:pt x="9871587" y="0"/>
                </a:lnTo>
                <a:lnTo>
                  <a:pt x="9871587" y="5551122"/>
                </a:lnTo>
                <a:lnTo>
                  <a:pt x="0" y="5551122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50640" y="1782394"/>
            <a:ext cx="303801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800">
                <a:solidFill>
                  <a:srgbClr val="86D594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03</a:t>
            </a:r>
            <a:endParaRPr lang="zh-CN" altLang="en-US" sz="20800">
              <a:solidFill>
                <a:srgbClr val="86D594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76174" y="2247900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人员</a:t>
            </a:r>
            <a:r>
              <a:rPr lang="zh-CN" altLang="en-US" sz="4800">
                <a:solidFill>
                  <a:srgbClr val="86D594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分工</a:t>
            </a:r>
            <a:endParaRPr lang="zh-CN" altLang="en-US" sz="4800">
              <a:solidFill>
                <a:srgbClr val="86D594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15324" y="3274143"/>
            <a:ext cx="5042441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各位组员的</a:t>
            </a:r>
            <a:r>
              <a:rPr lang="zh-CN" altLang="en-US">
                <a:solidFill>
                  <a:schemeClr val="bg1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任务分工</a:t>
            </a:r>
            <a:endParaRPr lang="zh-CN" altLang="en-US">
              <a:solidFill>
                <a:schemeClr val="bg1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5837.418897637795,&quot;width&quot;:5914.83937007874}"/>
</p:tagLst>
</file>

<file path=ppt/tags/tag2.xml><?xml version="1.0" encoding="utf-8"?>
<p:tagLst xmlns:p="http://schemas.openxmlformats.org/presentationml/2006/main">
  <p:tag name="COMMONDATA" val="eyJjb3VudCI6NCwiaGRpZCI6IjgyNjA2MmZmYTFlYjZjOWUyZDdiOWI1MDc4OGUzNDc0IiwidXNlckNvdW50Ijo0fQ=="/>
  <p:tag name="KSO_WPP_MARK_KEY" val="77a355b7-8ff8-4adf-950e-7cbc7c70b50a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180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830</Words>
  <Application>WPS 演示</Application>
  <PresentationFormat>宽屏</PresentationFormat>
  <Paragraphs>150</Paragraphs>
  <Slides>13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思源黑体 Bold</vt:lpstr>
      <vt:lpstr>黑体</vt:lpstr>
      <vt:lpstr>思源黑体 Light</vt:lpstr>
      <vt:lpstr>思源黑体 Medium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路</dc:creator>
  <cp:lastModifiedBy>羽田</cp:lastModifiedBy>
  <cp:revision>73</cp:revision>
  <dcterms:created xsi:type="dcterms:W3CDTF">2022-02-14T05:41:00Z</dcterms:created>
  <dcterms:modified xsi:type="dcterms:W3CDTF">2022-06-30T14:06:40Z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2052-11.1.0.11830</vt:lpwstr>
  </property>
  <property fmtid="{D5CDD505-2E9C-101B-9397-08002B2CF9AE}" pid="3" name="KSOTemplateUUID">
    <vt:lpwstr>v1.0_mb_JFPUnk69l+k1xzNCVokWhg==</vt:lpwstr>
  </property>
  <property fmtid="{D5CDD505-2E9C-101B-9397-08002B2CF9AE}" pid="4" name="ICV">
    <vt:lpwstr>1A4516EF12BE4D6288DCE279B6982EB8</vt:lpwstr>
  </property>
</Properties>
</file>

<file path=docProps/thumbnail.jpeg>
</file>